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20"/>
  </p:notesMasterIdLst>
  <p:handoutMasterIdLst>
    <p:handoutMasterId r:id="rId21"/>
  </p:handoutMasterIdLst>
  <p:sldIdLst>
    <p:sldId id="256" r:id="rId2"/>
    <p:sldId id="399" r:id="rId3"/>
    <p:sldId id="402" r:id="rId4"/>
    <p:sldId id="387" r:id="rId5"/>
    <p:sldId id="451" r:id="rId6"/>
    <p:sldId id="453" r:id="rId7"/>
    <p:sldId id="391" r:id="rId8"/>
    <p:sldId id="392" r:id="rId9"/>
    <p:sldId id="462" r:id="rId10"/>
    <p:sldId id="464" r:id="rId11"/>
    <p:sldId id="463" r:id="rId12"/>
    <p:sldId id="459" r:id="rId13"/>
    <p:sldId id="461" r:id="rId14"/>
    <p:sldId id="466" r:id="rId15"/>
    <p:sldId id="388" r:id="rId16"/>
    <p:sldId id="457" r:id="rId17"/>
    <p:sldId id="442" r:id="rId18"/>
    <p:sldId id="465" r:id="rId19"/>
  </p:sldIdLst>
  <p:sldSz cx="8412163"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A7BB9F00-DFE1-46D4-A089-78E261DF7F79}">
          <p14:sldIdLst>
            <p14:sldId id="256"/>
            <p14:sldId id="399"/>
            <p14:sldId id="402"/>
            <p14:sldId id="387"/>
            <p14:sldId id="451"/>
            <p14:sldId id="453"/>
            <p14:sldId id="391"/>
            <p14:sldId id="392"/>
            <p14:sldId id="462"/>
            <p14:sldId id="464"/>
          </p14:sldIdLst>
        </p14:section>
        <p14:section name="Untitled Section" id="{5ECE8F82-964E-43DA-87F2-914E815AFFA0}">
          <p14:sldIdLst>
            <p14:sldId id="463"/>
            <p14:sldId id="459"/>
            <p14:sldId id="461"/>
            <p14:sldId id="466"/>
            <p14:sldId id="388"/>
            <p14:sldId id="457"/>
            <p14:sldId id="442"/>
            <p14:sldId id="465"/>
          </p14:sldIdLst>
        </p14:section>
      </p14:sectionLst>
    </p:ext>
    <p:ext uri="{EFAFB233-063F-42B5-8137-9DF3F51BA10A}">
      <p15:sldGuideLst xmlns:p15="http://schemas.microsoft.com/office/powerpoint/2012/main">
        <p15:guide id="1" orient="horz" pos="2160">
          <p15:clr>
            <a:srgbClr val="A4A3A4"/>
          </p15:clr>
        </p15:guide>
        <p15:guide id="2" pos="265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3399"/>
    <a:srgbClr val="000066"/>
    <a:srgbClr val="A8A4FA"/>
    <a:srgbClr val="000099"/>
    <a:srgbClr val="336600"/>
    <a:srgbClr val="0033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6873" autoAdjust="0"/>
    <p:restoredTop sz="94335" autoAdjust="0"/>
  </p:normalViewPr>
  <p:slideViewPr>
    <p:cSldViewPr>
      <p:cViewPr varScale="1">
        <p:scale>
          <a:sx n="105" d="100"/>
          <a:sy n="105" d="100"/>
        </p:scale>
        <p:origin x="1026" y="102"/>
      </p:cViewPr>
      <p:guideLst>
        <p:guide orient="horz" pos="2160"/>
        <p:guide pos="2650"/>
      </p:guideLst>
    </p:cSldViewPr>
  </p:slideViewPr>
  <p:outlineViewPr>
    <p:cViewPr>
      <p:scale>
        <a:sx n="33" d="100"/>
        <a:sy n="33" d="100"/>
      </p:scale>
      <p:origin x="0" y="25253"/>
    </p:cViewPr>
  </p:outlineViewPr>
  <p:notesTextViewPr>
    <p:cViewPr>
      <p:scale>
        <a:sx n="100" d="100"/>
        <a:sy n="100" d="100"/>
      </p:scale>
      <p:origin x="0" y="0"/>
    </p:cViewPr>
  </p:notesTextViewPr>
  <p:sorterViewPr>
    <p:cViewPr>
      <p:scale>
        <a:sx n="100" d="100"/>
        <a:sy n="100" d="100"/>
      </p:scale>
      <p:origin x="0" y="300"/>
    </p:cViewPr>
  </p:sorterViewPr>
  <p:notesViewPr>
    <p:cSldViewPr>
      <p:cViewPr varScale="1">
        <p:scale>
          <a:sx n="81" d="100"/>
          <a:sy n="81" d="100"/>
        </p:scale>
        <p:origin x="-199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2" y="0"/>
            <a:ext cx="3038475" cy="46513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90115" name="Rectangle 3"/>
          <p:cNvSpPr>
            <a:spLocks noGrp="1" noChangeArrowheads="1"/>
          </p:cNvSpPr>
          <p:nvPr>
            <p:ph type="dt" sz="quarter" idx="1"/>
          </p:nvPr>
        </p:nvSpPr>
        <p:spPr bwMode="auto">
          <a:xfrm>
            <a:off x="3970339" y="0"/>
            <a:ext cx="3038475" cy="46513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90116" name="Rectangle 4"/>
          <p:cNvSpPr>
            <a:spLocks noGrp="1" noChangeArrowheads="1"/>
          </p:cNvSpPr>
          <p:nvPr>
            <p:ph type="ftr" sz="quarter" idx="2"/>
          </p:nvPr>
        </p:nvSpPr>
        <p:spPr bwMode="auto">
          <a:xfrm>
            <a:off x="2" y="8829675"/>
            <a:ext cx="3038475" cy="465138"/>
          </a:xfrm>
          <a:prstGeom prst="rect">
            <a:avLst/>
          </a:prstGeom>
          <a:noFill/>
          <a:ln>
            <a:noFill/>
          </a:ln>
          <a:effectLs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90117" name="Rectangle 5"/>
          <p:cNvSpPr>
            <a:spLocks noGrp="1" noChangeArrowheads="1"/>
          </p:cNvSpPr>
          <p:nvPr>
            <p:ph type="sldNum" sz="quarter" idx="3"/>
          </p:nvPr>
        </p:nvSpPr>
        <p:spPr bwMode="auto">
          <a:xfrm>
            <a:off x="3970339" y="8829675"/>
            <a:ext cx="3038475" cy="465138"/>
          </a:xfrm>
          <a:prstGeom prst="rect">
            <a:avLst/>
          </a:prstGeom>
          <a:noFill/>
          <a:ln>
            <a:noFill/>
          </a:ln>
          <a:effectLs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37534BF9-F12D-4E3F-8E8E-E8E19E1B7553}" type="slidenum">
              <a:rPr lang="en-US"/>
              <a:pPr>
                <a:defRPr/>
              </a:pPr>
              <a:t>‹#›</a:t>
            </a:fld>
            <a:endParaRPr lang="en-US" dirty="0"/>
          </a:p>
        </p:txBody>
      </p:sp>
    </p:spTree>
    <p:extLst>
      <p:ext uri="{BB962C8B-B14F-4D97-AF65-F5344CB8AC3E}">
        <p14:creationId xmlns:p14="http://schemas.microsoft.com/office/powerpoint/2010/main" val="3324485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0"/>
            <a:ext cx="3038475" cy="46513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4099" name="Rectangle 3"/>
          <p:cNvSpPr>
            <a:spLocks noGrp="1" noChangeArrowheads="1"/>
          </p:cNvSpPr>
          <p:nvPr>
            <p:ph type="dt" idx="1"/>
          </p:nvPr>
        </p:nvSpPr>
        <p:spPr bwMode="auto">
          <a:xfrm>
            <a:off x="3970339" y="0"/>
            <a:ext cx="3038475" cy="465138"/>
          </a:xfrm>
          <a:prstGeom prst="rect">
            <a:avLst/>
          </a:prstGeom>
          <a:noFill/>
          <a:ln>
            <a:noFill/>
          </a:ln>
          <a:effectLs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2" name="Slide Image Placeholder 1"/>
          <p:cNvSpPr>
            <a:spLocks noGrp="1" noRot="1" noChangeAspect="1"/>
          </p:cNvSpPr>
          <p:nvPr>
            <p:ph type="sldImg" idx="2"/>
          </p:nvPr>
        </p:nvSpPr>
        <p:spPr>
          <a:xfrm>
            <a:off x="1366838" y="696913"/>
            <a:ext cx="4276725"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3" name="Footer Placeholder 2"/>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4" name="Slide Number Placeholder 3"/>
          <p:cNvSpPr>
            <a:spLocks noGrp="1"/>
          </p:cNvSpPr>
          <p:nvPr>
            <p:ph type="sldNum" sz="quarter" idx="5"/>
          </p:nvPr>
        </p:nvSpPr>
        <p:spPr>
          <a:xfrm>
            <a:off x="3970339" y="8829675"/>
            <a:ext cx="3038475" cy="465138"/>
          </a:xfrm>
          <a:prstGeom prst="rect">
            <a:avLst/>
          </a:prstGeom>
        </p:spPr>
        <p:txBody>
          <a:bodyPr vert="horz" lIns="91440" tIns="45720" rIns="91440" bIns="45720" rtlCol="0" anchor="b"/>
          <a:lstStyle>
            <a:lvl1pPr algn="r">
              <a:defRPr sz="1200"/>
            </a:lvl1pPr>
          </a:lstStyle>
          <a:p>
            <a:pPr>
              <a:defRPr/>
            </a:pPr>
            <a:fld id="{D0A79EFF-9D70-489D-B048-675E76340079}" type="slidenum">
              <a:rPr lang="en-US"/>
              <a:pPr>
                <a:defRPr/>
              </a:pPr>
              <a:t>‹#›</a:t>
            </a:fld>
            <a:endParaRPr lang="en-US" dirty="0"/>
          </a:p>
        </p:txBody>
      </p:sp>
      <p:sp>
        <p:nvSpPr>
          <p:cNvPr id="5" name="Notes Placeholder 4"/>
          <p:cNvSpPr>
            <a:spLocks noGrp="1"/>
          </p:cNvSpPr>
          <p:nvPr>
            <p:ph type="body" sz="quarter" idx="3"/>
          </p:nvPr>
        </p:nvSpPr>
        <p:spPr>
          <a:xfrm>
            <a:off x="701675" y="4416428"/>
            <a:ext cx="560705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41939374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10"/>
          </p:nvPr>
        </p:nvSpPr>
        <p:spPr/>
        <p:txBody>
          <a:bodyPr/>
          <a:lstStyle/>
          <a:p>
            <a:pPr>
              <a:defRPr/>
            </a:pPr>
            <a:fld id="{D0A79EFF-9D70-489D-B048-675E76340079}" type="slidenum">
              <a:rPr lang="en-US" smtClean="0"/>
              <a:pPr>
                <a:defRPr/>
              </a:pPr>
              <a:t>1</a:t>
            </a:fld>
            <a:endParaRPr lang="en-US" dirty="0"/>
          </a:p>
        </p:txBody>
      </p:sp>
    </p:spTree>
    <p:extLst>
      <p:ext uri="{BB962C8B-B14F-4D97-AF65-F5344CB8AC3E}">
        <p14:creationId xmlns:p14="http://schemas.microsoft.com/office/powerpoint/2010/main" val="2555086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2</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3</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4</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5</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extLst>
      <p:ext uri="{BB962C8B-B14F-4D97-AF65-F5344CB8AC3E}">
        <p14:creationId xmlns:p14="http://schemas.microsoft.com/office/powerpoint/2010/main" val="3800646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6</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extLst>
      <p:ext uri="{BB962C8B-B14F-4D97-AF65-F5344CB8AC3E}">
        <p14:creationId xmlns:p14="http://schemas.microsoft.com/office/powerpoint/2010/main" val="4225894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7</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8</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79EFF-9D70-489D-B048-675E76340079}" type="slidenum">
              <a:rPr lang="en-US" smtClean="0"/>
              <a:pPr>
                <a:defRPr/>
              </a:pPr>
              <a:t>11</a:t>
            </a:fld>
            <a:endParaRPr lang="en-US" dirty="0"/>
          </a:p>
        </p:txBody>
      </p:sp>
    </p:spTree>
    <p:extLst>
      <p:ext uri="{BB962C8B-B14F-4D97-AF65-F5344CB8AC3E}">
        <p14:creationId xmlns:p14="http://schemas.microsoft.com/office/powerpoint/2010/main" val="115151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12</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extLst>
      <p:ext uri="{BB962C8B-B14F-4D97-AF65-F5344CB8AC3E}">
        <p14:creationId xmlns:p14="http://schemas.microsoft.com/office/powerpoint/2010/main" val="689123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13</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extLst>
      <p:ext uri="{BB962C8B-B14F-4D97-AF65-F5344CB8AC3E}">
        <p14:creationId xmlns:p14="http://schemas.microsoft.com/office/powerpoint/2010/main" val="367924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15</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D775C911-E88E-4E19-9C70-D9B254F64767}" type="slidenum">
              <a:rPr lang="en-US" altLang="en-US" smtClean="0"/>
              <a:pPr eaLnBrk="1" hangingPunct="1"/>
              <a:t>16</a:t>
            </a:fld>
            <a:endParaRPr lang="en-US" altLang="en-US" dirty="0" smtClean="0"/>
          </a:p>
        </p:txBody>
      </p:sp>
      <p:sp>
        <p:nvSpPr>
          <p:cNvPr id="11267"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extLst>
      <p:ext uri="{BB962C8B-B14F-4D97-AF65-F5344CB8AC3E}">
        <p14:creationId xmlns:p14="http://schemas.microsoft.com/office/powerpoint/2010/main" val="2910044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E8C19AC1-0CF0-46B9-934B-AFCC3E87BCD3}" type="slidenum">
              <a:rPr lang="en-US" altLang="en-US" smtClean="0"/>
              <a:pPr eaLnBrk="1" hangingPunct="1"/>
              <a:t>17</a:t>
            </a:fld>
            <a:endParaRPr lang="en-US" altLang="en-US" dirty="0" smtClean="0"/>
          </a:p>
        </p:txBody>
      </p:sp>
      <p:sp>
        <p:nvSpPr>
          <p:cNvPr id="12291" name="Rectangle 2"/>
          <p:cNvSpPr>
            <a:spLocks noGrp="1" noRot="1" noChangeAspect="1" noChangeArrowheads="1" noTextEdit="1"/>
          </p:cNvSpPr>
          <p:nvPr>
            <p:ph type="sldImg"/>
          </p:nvPr>
        </p:nvSpPr>
        <p:spPr bwMode="auto">
          <a:xfrm>
            <a:off x="1368425" y="696913"/>
            <a:ext cx="4273550"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xfrm>
            <a:off x="701675" y="4418015"/>
            <a:ext cx="5607050" cy="41814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b="1"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0912" y="2130426"/>
            <a:ext cx="715033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261825" y="3886200"/>
            <a:ext cx="5888514"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B6EEBDC-B3F6-4AA2-9EF1-68E92D72D258}" type="slidenum">
              <a:rPr lang="en-US"/>
              <a:pPr>
                <a:defRPr/>
              </a:pPr>
              <a:t>‹#›</a:t>
            </a:fld>
            <a:endParaRPr lang="en-US" dirty="0"/>
          </a:p>
        </p:txBody>
      </p:sp>
    </p:spTree>
    <p:extLst>
      <p:ext uri="{BB962C8B-B14F-4D97-AF65-F5344CB8AC3E}">
        <p14:creationId xmlns:p14="http://schemas.microsoft.com/office/powerpoint/2010/main" val="2206021889"/>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3E80F88-04EB-49BB-A82F-ACE45090E04F}" type="slidenum">
              <a:rPr lang="en-US"/>
              <a:pPr>
                <a:defRPr/>
              </a:pPr>
              <a:t>‹#›</a:t>
            </a:fld>
            <a:endParaRPr lang="en-US" dirty="0"/>
          </a:p>
        </p:txBody>
      </p:sp>
    </p:spTree>
    <p:extLst>
      <p:ext uri="{BB962C8B-B14F-4D97-AF65-F5344CB8AC3E}">
        <p14:creationId xmlns:p14="http://schemas.microsoft.com/office/powerpoint/2010/main" val="401073741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4503" y="4406901"/>
            <a:ext cx="7150339"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64503" y="2906713"/>
            <a:ext cx="7150339"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4AEE32C-2B4E-4122-9A4F-4134C18C09DD}" type="slidenum">
              <a:rPr lang="en-US"/>
              <a:pPr>
                <a:defRPr/>
              </a:pPr>
              <a:t>‹#›</a:t>
            </a:fld>
            <a:endParaRPr lang="en-US" dirty="0"/>
          </a:p>
        </p:txBody>
      </p:sp>
    </p:spTree>
    <p:extLst>
      <p:ext uri="{BB962C8B-B14F-4D97-AF65-F5344CB8AC3E}">
        <p14:creationId xmlns:p14="http://schemas.microsoft.com/office/powerpoint/2010/main" val="82779086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20608" y="1600201"/>
            <a:ext cx="371537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76183" y="1600201"/>
            <a:ext cx="371537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6D418C1-7700-42A2-987F-C76CBA4954E6}" type="slidenum">
              <a:rPr lang="en-US"/>
              <a:pPr>
                <a:defRPr/>
              </a:pPr>
              <a:t>‹#›</a:t>
            </a:fld>
            <a:endParaRPr lang="en-US" dirty="0"/>
          </a:p>
        </p:txBody>
      </p:sp>
    </p:spTree>
    <p:extLst>
      <p:ext uri="{BB962C8B-B14F-4D97-AF65-F5344CB8AC3E}">
        <p14:creationId xmlns:p14="http://schemas.microsoft.com/office/powerpoint/2010/main" val="70383884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0608" y="1535113"/>
            <a:ext cx="37168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0608" y="2174875"/>
            <a:ext cx="37168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273262" y="1535113"/>
            <a:ext cx="371829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3262" y="2174875"/>
            <a:ext cx="371829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BA8961D-D2DD-4E2B-9313-54252F1E9CA2}" type="slidenum">
              <a:rPr lang="en-US"/>
              <a:pPr>
                <a:defRPr/>
              </a:pPr>
              <a:t>‹#›</a:t>
            </a:fld>
            <a:endParaRPr lang="en-US" dirty="0"/>
          </a:p>
        </p:txBody>
      </p:sp>
    </p:spTree>
    <p:extLst>
      <p:ext uri="{BB962C8B-B14F-4D97-AF65-F5344CB8AC3E}">
        <p14:creationId xmlns:p14="http://schemas.microsoft.com/office/powerpoint/2010/main" val="322712868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AA1D8A3-47F6-4175-89AB-3815419E7B34}" type="slidenum">
              <a:rPr lang="en-US"/>
              <a:pPr>
                <a:defRPr/>
              </a:pPr>
              <a:t>‹#›</a:t>
            </a:fld>
            <a:endParaRPr lang="en-US" dirty="0"/>
          </a:p>
        </p:txBody>
      </p:sp>
    </p:spTree>
    <p:extLst>
      <p:ext uri="{BB962C8B-B14F-4D97-AF65-F5344CB8AC3E}">
        <p14:creationId xmlns:p14="http://schemas.microsoft.com/office/powerpoint/2010/main" val="3752921615"/>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F8A35F3-C37E-44D5-BD9D-9CEA1F272389}" type="slidenum">
              <a:rPr lang="en-US"/>
              <a:pPr>
                <a:defRPr/>
              </a:pPr>
              <a:t>‹#›</a:t>
            </a:fld>
            <a:endParaRPr lang="en-US" dirty="0"/>
          </a:p>
        </p:txBody>
      </p:sp>
    </p:spTree>
    <p:extLst>
      <p:ext uri="{BB962C8B-B14F-4D97-AF65-F5344CB8AC3E}">
        <p14:creationId xmlns:p14="http://schemas.microsoft.com/office/powerpoint/2010/main" val="330641915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0608" y="273050"/>
            <a:ext cx="276754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288922" y="273051"/>
            <a:ext cx="470263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20608" y="1435101"/>
            <a:ext cx="276754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CB485E8-7502-49CA-8FDB-09802BDE10E9}" type="slidenum">
              <a:rPr lang="en-US"/>
              <a:pPr>
                <a:defRPr/>
              </a:pPr>
              <a:t>‹#›</a:t>
            </a:fld>
            <a:endParaRPr lang="en-US" dirty="0"/>
          </a:p>
        </p:txBody>
      </p:sp>
    </p:spTree>
    <p:extLst>
      <p:ext uri="{BB962C8B-B14F-4D97-AF65-F5344CB8AC3E}">
        <p14:creationId xmlns:p14="http://schemas.microsoft.com/office/powerpoint/2010/main" val="260434691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8843" y="4800600"/>
            <a:ext cx="5047298"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648843" y="612775"/>
            <a:ext cx="504729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648843" y="5367338"/>
            <a:ext cx="504729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C83E062-FE09-49BA-8BC1-E94FF08A435E}" type="slidenum">
              <a:rPr lang="en-US"/>
              <a:pPr>
                <a:defRPr/>
              </a:pPr>
              <a:t>‹#›</a:t>
            </a:fld>
            <a:endParaRPr lang="en-US" dirty="0"/>
          </a:p>
        </p:txBody>
      </p:sp>
    </p:spTree>
    <p:extLst>
      <p:ext uri="{BB962C8B-B14F-4D97-AF65-F5344CB8AC3E}">
        <p14:creationId xmlns:p14="http://schemas.microsoft.com/office/powerpoint/2010/main" val="94587900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EC8863E-BE11-4C8B-96DE-F4798913ED6E}" type="slidenum">
              <a:rPr lang="en-US"/>
              <a:pPr>
                <a:defRPr/>
              </a:pPr>
              <a:t>‹#›</a:t>
            </a:fld>
            <a:endParaRPr lang="en-US" dirty="0"/>
          </a:p>
        </p:txBody>
      </p:sp>
    </p:spTree>
    <p:extLst>
      <p:ext uri="{BB962C8B-B14F-4D97-AF65-F5344CB8AC3E}">
        <p14:creationId xmlns:p14="http://schemas.microsoft.com/office/powerpoint/2010/main" val="349162088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8818" y="274639"/>
            <a:ext cx="189273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0608" y="274639"/>
            <a:ext cx="553800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C6DDBD-4969-4A17-9780-495B90236259}" type="slidenum">
              <a:rPr lang="en-US"/>
              <a:pPr>
                <a:defRPr/>
              </a:pPr>
              <a:t>‹#›</a:t>
            </a:fld>
            <a:endParaRPr lang="en-US" dirty="0"/>
          </a:p>
        </p:txBody>
      </p:sp>
    </p:spTree>
    <p:extLst>
      <p:ext uri="{BB962C8B-B14F-4D97-AF65-F5344CB8AC3E}">
        <p14:creationId xmlns:p14="http://schemas.microsoft.com/office/powerpoint/2010/main" val="143910091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82F"/>
            </a:gs>
            <a:gs pos="50000">
              <a:srgbClr val="003366"/>
            </a:gs>
            <a:gs pos="100000">
              <a:srgbClr val="00182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0688" y="274638"/>
            <a:ext cx="7570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20688" y="1600200"/>
            <a:ext cx="75707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5476" name="Rectangle 4"/>
          <p:cNvSpPr>
            <a:spLocks noGrp="1" noChangeArrowheads="1"/>
          </p:cNvSpPr>
          <p:nvPr>
            <p:ph type="dt" sz="half" idx="2"/>
          </p:nvPr>
        </p:nvSpPr>
        <p:spPr bwMode="auto">
          <a:xfrm>
            <a:off x="420688" y="6245225"/>
            <a:ext cx="196215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5477" name="Rectangle 5"/>
          <p:cNvSpPr>
            <a:spLocks noGrp="1" noChangeArrowheads="1"/>
          </p:cNvSpPr>
          <p:nvPr>
            <p:ph type="ftr" sz="quarter" idx="3"/>
          </p:nvPr>
        </p:nvSpPr>
        <p:spPr bwMode="auto">
          <a:xfrm>
            <a:off x="2873375" y="6245225"/>
            <a:ext cx="2665413"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5478" name="Rectangle 6"/>
          <p:cNvSpPr>
            <a:spLocks noGrp="1" noChangeArrowheads="1"/>
          </p:cNvSpPr>
          <p:nvPr>
            <p:ph type="sldNum" sz="quarter" idx="4"/>
          </p:nvPr>
        </p:nvSpPr>
        <p:spPr bwMode="auto">
          <a:xfrm>
            <a:off x="6029325" y="6245225"/>
            <a:ext cx="196215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E9F6BD42-B6BF-45C5-A090-7218497CED8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med">
    <p:fade/>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oag.ca.gov/chariti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hyperlink" Target="mailto:complaints@doj.ca.gov" TargetMode="External"/><Relationship Id="rId2" Type="http://schemas.openxmlformats.org/officeDocument/2006/relationships/hyperlink" Target="mailto:raffles@doj.ca.gov"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oag.ca.gov/charities/contact-ex-parte-probate-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a:xfrm>
            <a:off x="30163" y="2724149"/>
            <a:ext cx="8382000" cy="2362200"/>
          </a:xfrm>
          <a:noFill/>
        </p:spPr>
        <p:txBody>
          <a:bodyPr/>
          <a:lstStyle/>
          <a:p>
            <a:pPr eaLnBrk="1" hangingPunct="1"/>
            <a:r>
              <a:rPr lang="en-US" altLang="en-US" sz="4000" b="1" cap="small" dirty="0" smtClean="0">
                <a:solidFill>
                  <a:srgbClr val="FFC000"/>
                </a:solidFill>
                <a:latin typeface="Palatino Linotype" pitchFamily="18" charset="0"/>
              </a:rPr>
              <a:t>California attorney general’s supervision and enforcement actions against charities and fundraisers </a:t>
            </a:r>
            <a:br>
              <a:rPr lang="en-US" altLang="en-US" sz="4000" b="1" cap="small" dirty="0" smtClean="0">
                <a:solidFill>
                  <a:srgbClr val="FFC000"/>
                </a:solidFill>
                <a:latin typeface="Palatino Linotype" pitchFamily="18" charset="0"/>
              </a:rPr>
            </a:br>
            <a:endParaRPr lang="en-US" altLang="en-US" sz="4000" b="1" cap="small" dirty="0" smtClean="0">
              <a:solidFill>
                <a:srgbClr val="FFC000"/>
              </a:solidFill>
              <a:latin typeface="Palatino Linotype" pitchFamily="18" charset="0"/>
            </a:endParaRPr>
          </a:p>
        </p:txBody>
      </p:sp>
      <p:sp>
        <p:nvSpPr>
          <p:cNvPr id="2051" name="Rectangle 8"/>
          <p:cNvSpPr>
            <a:spLocks noChangeArrowheads="1"/>
          </p:cNvSpPr>
          <p:nvPr/>
        </p:nvSpPr>
        <p:spPr bwMode="auto">
          <a:xfrm>
            <a:off x="2033588" y="5638800"/>
            <a:ext cx="483711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n-US" altLang="en-US" sz="2800" b="1" dirty="0">
              <a:solidFill>
                <a:srgbClr val="FFCC00"/>
              </a:solidFill>
              <a:latin typeface="Arial Black" pitchFamily="34" charset="0"/>
            </a:endParaRPr>
          </a:p>
        </p:txBody>
      </p:sp>
      <p:grpSp>
        <p:nvGrpSpPr>
          <p:cNvPr id="4" name="Group 3"/>
          <p:cNvGrpSpPr/>
          <p:nvPr/>
        </p:nvGrpSpPr>
        <p:grpSpPr>
          <a:xfrm>
            <a:off x="15081" y="0"/>
            <a:ext cx="8382000" cy="1447800"/>
            <a:chOff x="15081" y="0"/>
            <a:chExt cx="8382000" cy="1447800"/>
          </a:xfrm>
        </p:grpSpPr>
        <p:cxnSp>
          <p:nvCxnSpPr>
            <p:cNvPr id="8" name="Straight Connector 7"/>
            <p:cNvCxnSpPr/>
            <p:nvPr/>
          </p:nvCxnSpPr>
          <p:spPr bwMode="auto">
            <a:xfrm>
              <a:off x="15081" y="723900"/>
              <a:ext cx="83820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2054"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3173" y="0"/>
              <a:ext cx="1449617"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128588" y="2667000"/>
            <a:ext cx="8153400" cy="3810000"/>
          </a:xfrm>
        </p:spPr>
        <p:txBody>
          <a:bodyPr/>
          <a:lstStyle/>
          <a:p>
            <a:pPr eaLnBrk="1" hangingPunct="1"/>
            <a:r>
              <a:rPr lang="en-US" altLang="en-US" sz="2400" dirty="0" smtClean="0">
                <a:solidFill>
                  <a:schemeClr val="bg1"/>
                </a:solidFill>
                <a:latin typeface="Palatino Linotype" pitchFamily="18" charset="0"/>
              </a:rPr>
              <a:t>AG is the chief law officer of California </a:t>
            </a:r>
          </a:p>
          <a:p>
            <a:pPr eaLnBrk="1" hangingPunct="1"/>
            <a:r>
              <a:rPr lang="en-US" altLang="en-US" sz="2400" dirty="0" smtClean="0">
                <a:solidFill>
                  <a:schemeClr val="bg1"/>
                </a:solidFill>
                <a:latin typeface="Palatino Linotype" pitchFamily="18" charset="0"/>
              </a:rPr>
              <a:t>AG is given enforcement and supervisory authority over charities and fundraisers in order to protect charitable assets - because they benefit all Californians</a:t>
            </a:r>
          </a:p>
          <a:p>
            <a:pPr eaLnBrk="1" hangingPunct="1"/>
            <a:r>
              <a:rPr lang="en-US" altLang="en-US" sz="2400" dirty="0" smtClean="0">
                <a:solidFill>
                  <a:schemeClr val="bg1"/>
                </a:solidFill>
                <a:latin typeface="Palatino Linotype" pitchFamily="18" charset="0"/>
              </a:rPr>
              <a:t>AG’s regulatory and law enforcement authority covers </a:t>
            </a:r>
            <a:r>
              <a:rPr lang="en-US" altLang="en-US" sz="2400" dirty="0">
                <a:solidFill>
                  <a:schemeClr val="bg1"/>
                </a:solidFill>
                <a:latin typeface="Palatino Linotype" pitchFamily="18" charset="0"/>
              </a:rPr>
              <a:t>charitable corporations, unincorporated associations, charitable </a:t>
            </a:r>
            <a:r>
              <a:rPr lang="en-US" altLang="en-US" sz="2400" dirty="0" smtClean="0">
                <a:solidFill>
                  <a:schemeClr val="bg1"/>
                </a:solidFill>
                <a:latin typeface="Palatino Linotype" pitchFamily="18" charset="0"/>
              </a:rPr>
              <a:t>trusts, and fundraising professionals that do business in California</a:t>
            </a:r>
            <a:endParaRPr lang="en-US" altLang="en-US" sz="2400" dirty="0">
              <a:solidFill>
                <a:schemeClr val="bg1"/>
              </a:solidFill>
              <a:latin typeface="Palatino Linotype" pitchFamily="18" charset="0"/>
            </a:endParaRPr>
          </a:p>
          <a:p>
            <a:pPr eaLnBrk="1" hangingPunct="1"/>
            <a:endParaRPr lang="en-US" altLang="en-US" sz="2800" dirty="0">
              <a:solidFill>
                <a:srgbClr val="FFC000"/>
              </a:solidFill>
              <a:latin typeface="Palatino Linotype" pitchFamily="18" charset="0"/>
            </a:endParaRPr>
          </a:p>
          <a:p>
            <a:pPr eaLnBrk="1" hangingPunct="1"/>
            <a:endParaRPr lang="en-US" altLang="en-US" sz="2800" dirty="0">
              <a:solidFill>
                <a:srgbClr val="FFC000"/>
              </a:solidFill>
              <a:latin typeface="Palatino Linotype" pitchFamily="18" charset="0"/>
            </a:endParaRPr>
          </a:p>
          <a:p>
            <a:pPr marL="457200" lvl="1" indent="0" eaLnBrk="1" hangingPunct="1">
              <a:buNone/>
            </a:pPr>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1141413"/>
            <a:ext cx="8412163" cy="1295400"/>
          </a:xfrm>
        </p:spPr>
        <p:txBody>
          <a:bodyPr/>
          <a:lstStyle/>
          <a:p>
            <a:pPr eaLnBrk="1" hangingPunct="1"/>
            <a:r>
              <a:rPr lang="en-US" altLang="en-US" sz="3600" b="1" dirty="0" smtClean="0">
                <a:solidFill>
                  <a:srgbClr val="FFC000"/>
                </a:solidFill>
                <a:latin typeface="Palatino Linotype" pitchFamily="18" charset="0"/>
              </a:rPr>
              <a:t>AG Has Primary Responsibility </a:t>
            </a:r>
            <a:r>
              <a:rPr lang="en-US" altLang="en-US" sz="3600" b="1" dirty="0">
                <a:solidFill>
                  <a:srgbClr val="FFC000"/>
                </a:solidFill>
                <a:latin typeface="Palatino Linotype" pitchFamily="18" charset="0"/>
              </a:rPr>
              <a:t/>
            </a:r>
            <a:br>
              <a:rPr lang="en-US" altLang="en-US" sz="3600" b="1" dirty="0">
                <a:solidFill>
                  <a:srgbClr val="FFC000"/>
                </a:solidFill>
                <a:latin typeface="Palatino Linotype" pitchFamily="18" charset="0"/>
              </a:rPr>
            </a:br>
            <a:r>
              <a:rPr lang="en-US" altLang="en-US" sz="3600" b="1" dirty="0" smtClean="0">
                <a:solidFill>
                  <a:srgbClr val="FFC000"/>
                </a:solidFill>
                <a:latin typeface="Palatino Linotype" pitchFamily="18" charset="0"/>
              </a:rPr>
              <a:t>to Oversee Charities &amp; Charitable Solicitation</a:t>
            </a: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44052482"/>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0488" y="2514600"/>
            <a:ext cx="8153400" cy="3733800"/>
          </a:xfrm>
        </p:spPr>
        <p:txBody>
          <a:bodyPr/>
          <a:lstStyle/>
          <a:p>
            <a:pPr eaLnBrk="1" hangingPunct="1"/>
            <a:r>
              <a:rPr lang="en-US" altLang="en-US" sz="2800" dirty="0" smtClean="0">
                <a:solidFill>
                  <a:schemeClr val="bg1"/>
                </a:solidFill>
                <a:latin typeface="Palatino Linotype" pitchFamily="18" charset="0"/>
              </a:rPr>
              <a:t>Charitable Trusts Section within the CA DOJ, Office of the  Attorney General, carries out the AG’s responsibilities over charities and fundraisers</a:t>
            </a:r>
          </a:p>
          <a:p>
            <a:pPr eaLnBrk="1" hangingPunct="1"/>
            <a:endParaRPr lang="en-US" altLang="en-US" sz="2800" dirty="0">
              <a:solidFill>
                <a:schemeClr val="bg1"/>
              </a:solidFill>
              <a:latin typeface="Palatino Linotype" pitchFamily="18" charset="0"/>
            </a:endParaRPr>
          </a:p>
          <a:p>
            <a:pPr eaLnBrk="1" hangingPunct="1"/>
            <a:r>
              <a:rPr lang="en-US" altLang="en-US" sz="2800" dirty="0" smtClean="0">
                <a:solidFill>
                  <a:schemeClr val="bg1"/>
                </a:solidFill>
                <a:latin typeface="Palatino Linotype" pitchFamily="18" charset="0"/>
              </a:rPr>
              <a:t>Composed of:  Registry of Charitable Trusts (Sacramento), and the Legal Enforcement/Audit Offices (San Francisco and Los Angeles)</a:t>
            </a:r>
          </a:p>
          <a:p>
            <a:pPr marL="0" indent="0" eaLnBrk="1" hangingPunct="1">
              <a:buNone/>
            </a:pPr>
            <a:endParaRPr lang="en-US" altLang="en-US" sz="2800" dirty="0">
              <a:solidFill>
                <a:srgbClr val="FFC000"/>
              </a:solidFill>
              <a:latin typeface="Palatino Linotype" pitchFamily="18" charset="0"/>
            </a:endParaRPr>
          </a:p>
          <a:p>
            <a:pPr marL="457200" lvl="1" indent="0" eaLnBrk="1" hangingPunct="1">
              <a:buNone/>
            </a:pPr>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990600"/>
            <a:ext cx="8412163" cy="1295400"/>
          </a:xfrm>
        </p:spPr>
        <p:txBody>
          <a:bodyPr/>
          <a:lstStyle/>
          <a:p>
            <a:pPr eaLnBrk="1" hangingPunct="1"/>
            <a:r>
              <a:rPr lang="en-US" altLang="en-US" sz="4000" b="1" dirty="0" smtClean="0">
                <a:solidFill>
                  <a:srgbClr val="FFC000"/>
                </a:solidFill>
                <a:latin typeface="Palatino Linotype" pitchFamily="18" charset="0"/>
              </a:rPr>
              <a:t>AG’s Charitable Trusts Section </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76954152"/>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1280" y="2286000"/>
            <a:ext cx="8320883" cy="4572000"/>
          </a:xfrm>
        </p:spPr>
        <p:txBody>
          <a:bodyPr/>
          <a:lstStyle/>
          <a:p>
            <a:pPr eaLnBrk="1" hangingPunct="1"/>
            <a:r>
              <a:rPr lang="en-US" altLang="en-US" sz="2000" dirty="0" smtClean="0">
                <a:solidFill>
                  <a:schemeClr val="bg1"/>
                </a:solidFill>
                <a:latin typeface="Palatino Linotype" pitchFamily="18" charset="0"/>
              </a:rPr>
              <a:t>The Registry of Charitable Trusts manages </a:t>
            </a:r>
            <a:r>
              <a:rPr lang="en-US" altLang="en-US" sz="2000" dirty="0">
                <a:solidFill>
                  <a:schemeClr val="bg1"/>
                </a:solidFill>
                <a:latin typeface="Palatino Linotype" pitchFamily="18" charset="0"/>
              </a:rPr>
              <a:t>registration and annual reporting </a:t>
            </a:r>
            <a:r>
              <a:rPr lang="en-US" altLang="en-US" sz="2000" dirty="0" smtClean="0">
                <a:solidFill>
                  <a:schemeClr val="bg1"/>
                </a:solidFill>
                <a:latin typeface="Palatino Linotype" pitchFamily="18" charset="0"/>
              </a:rPr>
              <a:t>requirements of charities </a:t>
            </a:r>
            <a:endParaRPr lang="en-US" altLang="en-US" sz="2000" dirty="0">
              <a:solidFill>
                <a:schemeClr val="bg1"/>
              </a:solidFill>
              <a:latin typeface="Palatino Linotype" pitchFamily="18" charset="0"/>
            </a:endParaRPr>
          </a:p>
          <a:p>
            <a:pPr lvl="1" eaLnBrk="1" hangingPunct="1"/>
            <a:r>
              <a:rPr lang="en-US" altLang="en-US" sz="2000" dirty="0" smtClean="0">
                <a:solidFill>
                  <a:schemeClr val="bg1"/>
                </a:solidFill>
                <a:latin typeface="Palatino Linotype" pitchFamily="18" charset="0"/>
              </a:rPr>
              <a:t>When Register?  How? </a:t>
            </a:r>
          </a:p>
          <a:p>
            <a:pPr lvl="2" eaLnBrk="1" hangingPunct="1"/>
            <a:r>
              <a:rPr lang="en-US" altLang="en-US" sz="1600" dirty="0" smtClean="0">
                <a:solidFill>
                  <a:schemeClr val="bg1"/>
                </a:solidFill>
                <a:latin typeface="Palatino Linotype" pitchFamily="18" charset="0"/>
              </a:rPr>
              <a:t>Charities must register within </a:t>
            </a:r>
            <a:r>
              <a:rPr lang="en-US" altLang="en-US" sz="1600" dirty="0">
                <a:solidFill>
                  <a:schemeClr val="bg1"/>
                </a:solidFill>
                <a:latin typeface="Palatino Linotype" pitchFamily="18" charset="0"/>
              </a:rPr>
              <a:t>30 days of receiving </a:t>
            </a:r>
            <a:r>
              <a:rPr lang="en-US" altLang="en-US" sz="1600" dirty="0" smtClean="0">
                <a:solidFill>
                  <a:schemeClr val="bg1"/>
                </a:solidFill>
                <a:latin typeface="Palatino Linotype" pitchFamily="18" charset="0"/>
              </a:rPr>
              <a:t>property </a:t>
            </a:r>
            <a:r>
              <a:rPr lang="en-US" altLang="en-US" sz="1600" dirty="0">
                <a:solidFill>
                  <a:schemeClr val="bg1"/>
                </a:solidFill>
                <a:latin typeface="Palatino Linotype" pitchFamily="18" charset="0"/>
              </a:rPr>
              <a:t>(money, real property, or other </a:t>
            </a:r>
            <a:r>
              <a:rPr lang="en-US" altLang="en-US" sz="1600" dirty="0" smtClean="0">
                <a:solidFill>
                  <a:schemeClr val="bg1"/>
                </a:solidFill>
                <a:latin typeface="Palatino Linotype" pitchFamily="18" charset="0"/>
              </a:rPr>
              <a:t>assets)</a:t>
            </a:r>
          </a:p>
          <a:p>
            <a:pPr lvl="2" eaLnBrk="1" hangingPunct="1"/>
            <a:r>
              <a:rPr lang="en-US" altLang="en-US" sz="1600" dirty="0" smtClean="0">
                <a:solidFill>
                  <a:schemeClr val="bg1"/>
                </a:solidFill>
                <a:latin typeface="Palatino Linotype" pitchFamily="18" charset="0"/>
              </a:rPr>
              <a:t>Register by submitting:  CT-1 Form w/fee, governing documents, and IRS </a:t>
            </a:r>
            <a:r>
              <a:rPr lang="en-US" altLang="en-US" sz="1600" dirty="0">
                <a:solidFill>
                  <a:schemeClr val="bg1"/>
                </a:solidFill>
                <a:latin typeface="Palatino Linotype" pitchFamily="18" charset="0"/>
              </a:rPr>
              <a:t>Form </a:t>
            </a:r>
            <a:r>
              <a:rPr lang="en-US" altLang="en-US" sz="1600" dirty="0" smtClean="0">
                <a:solidFill>
                  <a:schemeClr val="bg1"/>
                </a:solidFill>
                <a:latin typeface="Palatino Linotype" pitchFamily="18" charset="0"/>
              </a:rPr>
              <a:t>1023 (Registration </a:t>
            </a:r>
            <a:r>
              <a:rPr lang="en-US" altLang="en-US" sz="1600" dirty="0">
                <a:solidFill>
                  <a:schemeClr val="bg1"/>
                </a:solidFill>
                <a:latin typeface="Palatino Linotype" pitchFamily="18" charset="0"/>
              </a:rPr>
              <a:t>Checklist at www.oag.ca.gov/charities)</a:t>
            </a:r>
          </a:p>
          <a:p>
            <a:pPr lvl="1" eaLnBrk="1" hangingPunct="1"/>
            <a:r>
              <a:rPr lang="en-US" altLang="en-US" sz="2000" dirty="0">
                <a:solidFill>
                  <a:schemeClr val="bg1"/>
                </a:solidFill>
                <a:latin typeface="Palatino Linotype" pitchFamily="18" charset="0"/>
              </a:rPr>
              <a:t>Annual </a:t>
            </a:r>
            <a:r>
              <a:rPr lang="en-US" altLang="en-US" sz="2000" dirty="0" smtClean="0">
                <a:solidFill>
                  <a:schemeClr val="bg1"/>
                </a:solidFill>
                <a:latin typeface="Palatino Linotype" pitchFamily="18" charset="0"/>
              </a:rPr>
              <a:t>Renewal Reporting:  file IRS </a:t>
            </a:r>
            <a:r>
              <a:rPr lang="en-US" altLang="en-US" sz="2000" dirty="0">
                <a:solidFill>
                  <a:schemeClr val="bg1"/>
                </a:solidFill>
                <a:latin typeface="Palatino Linotype" pitchFamily="18" charset="0"/>
              </a:rPr>
              <a:t>Form 990 and </a:t>
            </a:r>
            <a:r>
              <a:rPr lang="en-US" altLang="en-US" sz="2000" dirty="0" smtClean="0">
                <a:solidFill>
                  <a:schemeClr val="bg1"/>
                </a:solidFill>
                <a:latin typeface="Palatino Linotype" pitchFamily="18" charset="0"/>
              </a:rPr>
              <a:t>RRF-1 w/fee</a:t>
            </a:r>
          </a:p>
          <a:p>
            <a:pPr lvl="2" eaLnBrk="1" hangingPunct="1"/>
            <a:r>
              <a:rPr lang="en-US" altLang="en-US" sz="1600" dirty="0" smtClean="0">
                <a:solidFill>
                  <a:schemeClr val="bg1"/>
                </a:solidFill>
                <a:latin typeface="Palatino Linotype" pitchFamily="18" charset="0"/>
              </a:rPr>
              <a:t>On-line renewal available if charity in good-standing w/Registry</a:t>
            </a:r>
          </a:p>
          <a:p>
            <a:pPr lvl="1" eaLnBrk="1" hangingPunct="1"/>
            <a:r>
              <a:rPr lang="en-US" altLang="en-US" sz="2000" dirty="0" smtClean="0">
                <a:solidFill>
                  <a:schemeClr val="bg1"/>
                </a:solidFill>
                <a:latin typeface="Palatino Linotype" pitchFamily="18" charset="0"/>
              </a:rPr>
              <a:t>What happens if charity does not register or file annual reports? </a:t>
            </a:r>
          </a:p>
          <a:p>
            <a:pPr lvl="2" eaLnBrk="1" hangingPunct="1"/>
            <a:r>
              <a:rPr lang="en-US" altLang="en-US" sz="1600" dirty="0" smtClean="0">
                <a:solidFill>
                  <a:schemeClr val="bg1"/>
                </a:solidFill>
                <a:latin typeface="Palatino Linotype" pitchFamily="18" charset="0"/>
              </a:rPr>
              <a:t>Cannot legally solicit donations; may be assessed penalties; suspension of registration or cease and desist order; may lose tax exemption (FTB/IRS)</a:t>
            </a:r>
          </a:p>
          <a:p>
            <a:pPr lvl="1" eaLnBrk="1" hangingPunct="1"/>
            <a:r>
              <a:rPr lang="en-US" altLang="en-US" sz="2000" dirty="0">
                <a:solidFill>
                  <a:schemeClr val="bg1"/>
                </a:solidFill>
                <a:latin typeface="Palatino Linotype" pitchFamily="18" charset="0"/>
              </a:rPr>
              <a:t>Exempt from registration and reporting, but not oversight:  religious corporations, educational institutions, hospitals</a:t>
            </a:r>
          </a:p>
          <a:p>
            <a:pPr lvl="1" eaLnBrk="1" hangingPunct="1"/>
            <a:endParaRPr lang="en-US" altLang="en-US" sz="2000" dirty="0">
              <a:solidFill>
                <a:schemeClr val="bg1"/>
              </a:solidFill>
              <a:latin typeface="Palatino Linotype" pitchFamily="18" charset="0"/>
            </a:endParaRPr>
          </a:p>
          <a:p>
            <a:pPr eaLnBrk="1" hangingPunct="1"/>
            <a:endParaRPr lang="en-US" altLang="en-US" sz="24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137318" y="1295400"/>
            <a:ext cx="8549482" cy="990600"/>
          </a:xfrm>
        </p:spPr>
        <p:txBody>
          <a:bodyPr/>
          <a:lstStyle/>
          <a:p>
            <a:pPr eaLnBrk="1" hangingPunct="1"/>
            <a:r>
              <a:rPr lang="en-US" altLang="en-US" sz="3600" b="1" dirty="0" smtClean="0">
                <a:solidFill>
                  <a:srgbClr val="FFC000"/>
                </a:solidFill>
                <a:latin typeface="Palatino Linotype" pitchFamily="18" charset="0"/>
              </a:rPr>
              <a:t/>
            </a:r>
            <a:br>
              <a:rPr lang="en-US" altLang="en-US" sz="3600" b="1" dirty="0" smtClean="0">
                <a:solidFill>
                  <a:srgbClr val="FFC000"/>
                </a:solidFill>
                <a:latin typeface="Palatino Linotype" pitchFamily="18" charset="0"/>
              </a:rPr>
            </a:br>
            <a:r>
              <a:rPr lang="en-US" altLang="en-US" sz="3600" b="1" dirty="0">
                <a:solidFill>
                  <a:srgbClr val="FFC000"/>
                </a:solidFill>
                <a:latin typeface="Palatino Linotype" pitchFamily="18" charset="0"/>
              </a:rPr>
              <a:t>Registration and Annual Reporting by </a:t>
            </a:r>
            <a:r>
              <a:rPr lang="en-US" altLang="en-US" sz="3600" b="1" dirty="0" smtClean="0">
                <a:solidFill>
                  <a:srgbClr val="FFC000"/>
                </a:solidFill>
                <a:latin typeface="Palatino Linotype" pitchFamily="18" charset="0"/>
              </a:rPr>
              <a:t>Charities</a:t>
            </a:r>
            <a:br>
              <a:rPr lang="en-US" altLang="en-US" sz="3600" b="1" dirty="0" smtClean="0">
                <a:solidFill>
                  <a:srgbClr val="FFC000"/>
                </a:solidFill>
                <a:latin typeface="Palatino Linotype" pitchFamily="18" charset="0"/>
              </a:rPr>
            </a:br>
            <a:r>
              <a:rPr lang="en-US" altLang="en-US" sz="4000" b="1" dirty="0" smtClean="0">
                <a:solidFill>
                  <a:srgbClr val="FFC000"/>
                </a:solidFill>
                <a:latin typeface="Palatino Linotype" pitchFamily="18" charset="0"/>
              </a:rPr>
              <a:t>  </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8228172"/>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1280" y="2286000"/>
            <a:ext cx="8320883" cy="4572000"/>
          </a:xfrm>
        </p:spPr>
        <p:txBody>
          <a:bodyPr/>
          <a:lstStyle/>
          <a:p>
            <a:pPr eaLnBrk="1" hangingPunct="1"/>
            <a:r>
              <a:rPr lang="en-US" altLang="en-US" sz="2000" dirty="0" smtClean="0">
                <a:solidFill>
                  <a:schemeClr val="bg1"/>
                </a:solidFill>
                <a:latin typeface="Palatino Linotype" pitchFamily="18" charset="0"/>
              </a:rPr>
              <a:t>The Registry of Charitable Trusts also manages </a:t>
            </a:r>
            <a:r>
              <a:rPr lang="en-US" altLang="en-US" sz="2000" dirty="0">
                <a:solidFill>
                  <a:schemeClr val="bg1"/>
                </a:solidFill>
                <a:latin typeface="Palatino Linotype" pitchFamily="18" charset="0"/>
              </a:rPr>
              <a:t>registration and annual reporting </a:t>
            </a:r>
            <a:r>
              <a:rPr lang="en-US" altLang="en-US" sz="2000" dirty="0" smtClean="0">
                <a:solidFill>
                  <a:schemeClr val="bg1"/>
                </a:solidFill>
                <a:latin typeface="Palatino Linotype" pitchFamily="18" charset="0"/>
              </a:rPr>
              <a:t>by </a:t>
            </a:r>
            <a:r>
              <a:rPr lang="en-US" sz="2000" dirty="0" smtClean="0">
                <a:solidFill>
                  <a:schemeClr val="bg1"/>
                </a:solidFill>
                <a:latin typeface="Palatino Linotype" panose="02040502050505030304" pitchFamily="18" charset="0"/>
              </a:rPr>
              <a:t>fundraising </a:t>
            </a:r>
            <a:r>
              <a:rPr lang="en-US" sz="2000" dirty="0">
                <a:solidFill>
                  <a:schemeClr val="bg1"/>
                </a:solidFill>
                <a:latin typeface="Palatino Linotype" panose="02040502050505030304" pitchFamily="18" charset="0"/>
              </a:rPr>
              <a:t>professionals </a:t>
            </a:r>
          </a:p>
          <a:p>
            <a:pPr lvl="1"/>
            <a:r>
              <a:rPr lang="en-US" sz="1600" dirty="0" smtClean="0">
                <a:solidFill>
                  <a:schemeClr val="bg1"/>
                </a:solidFill>
                <a:latin typeface="Palatino Linotype" panose="02040502050505030304" pitchFamily="18" charset="0"/>
              </a:rPr>
              <a:t>Include</a:t>
            </a:r>
            <a:r>
              <a:rPr lang="en-US" sz="1600" dirty="0">
                <a:solidFill>
                  <a:schemeClr val="bg1"/>
                </a:solidFill>
                <a:latin typeface="Palatino Linotype" panose="02040502050505030304" pitchFamily="18" charset="0"/>
              </a:rPr>
              <a:t>: commercial fundraisers, fundraising counsel, and commercial coventurers </a:t>
            </a:r>
            <a:endParaRPr lang="en-US" sz="1600" dirty="0" smtClean="0">
              <a:solidFill>
                <a:schemeClr val="bg1"/>
              </a:solidFill>
              <a:latin typeface="Palatino Linotype" panose="02040502050505030304" pitchFamily="18" charset="0"/>
            </a:endParaRPr>
          </a:p>
          <a:p>
            <a:pPr lvl="1"/>
            <a:r>
              <a:rPr lang="en-US" sz="1600" dirty="0" smtClean="0">
                <a:solidFill>
                  <a:schemeClr val="bg1"/>
                </a:solidFill>
                <a:latin typeface="Palatino Linotype" panose="02040502050505030304" pitchFamily="18" charset="0"/>
              </a:rPr>
              <a:t>Must register before soliciting donations or providing counsel/advice, etc. </a:t>
            </a:r>
            <a:endParaRPr lang="en-US" sz="1600" dirty="0">
              <a:solidFill>
                <a:schemeClr val="bg1"/>
              </a:solidFill>
              <a:latin typeface="Palatino Linotype" panose="02040502050505030304" pitchFamily="18" charset="0"/>
            </a:endParaRPr>
          </a:p>
          <a:p>
            <a:pPr lvl="1"/>
            <a:r>
              <a:rPr lang="en-US" sz="1600" dirty="0">
                <a:solidFill>
                  <a:schemeClr val="bg1"/>
                </a:solidFill>
                <a:latin typeface="Palatino Linotype" panose="02040502050505030304" pitchFamily="18" charset="0"/>
              </a:rPr>
              <a:t>Commercial Fundraiser:  </a:t>
            </a:r>
            <a:r>
              <a:rPr lang="en-US" sz="1600" dirty="0" smtClean="0">
                <a:solidFill>
                  <a:schemeClr val="bg1"/>
                </a:solidFill>
                <a:latin typeface="Palatino Linotype" panose="02040502050505030304" pitchFamily="18" charset="0"/>
              </a:rPr>
              <a:t>File </a:t>
            </a:r>
            <a:r>
              <a:rPr lang="en-US" sz="1600" dirty="0">
                <a:solidFill>
                  <a:schemeClr val="bg1"/>
                </a:solidFill>
                <a:latin typeface="Palatino Linotype" panose="02040502050505030304" pitchFamily="18" charset="0"/>
              </a:rPr>
              <a:t>Form CT-1CF, with fee, along with bond or a cash deposit </a:t>
            </a:r>
          </a:p>
          <a:p>
            <a:pPr lvl="1"/>
            <a:r>
              <a:rPr lang="en-US" sz="1600" dirty="0" smtClean="0">
                <a:solidFill>
                  <a:schemeClr val="bg1"/>
                </a:solidFill>
                <a:latin typeface="Palatino Linotype" panose="02040502050505030304" pitchFamily="18" charset="0"/>
              </a:rPr>
              <a:t>Fundraiser </a:t>
            </a:r>
            <a:r>
              <a:rPr lang="en-US" sz="1600" dirty="0">
                <a:solidFill>
                  <a:schemeClr val="bg1"/>
                </a:solidFill>
                <a:latin typeface="Palatino Linotype" panose="02040502050505030304" pitchFamily="18" charset="0"/>
              </a:rPr>
              <a:t>Counsel:  </a:t>
            </a:r>
            <a:r>
              <a:rPr lang="en-US" sz="1600" dirty="0" smtClean="0">
                <a:solidFill>
                  <a:schemeClr val="bg1"/>
                </a:solidFill>
                <a:latin typeface="Palatino Linotype" panose="02040502050505030304" pitchFamily="18" charset="0"/>
              </a:rPr>
              <a:t>File </a:t>
            </a:r>
            <a:r>
              <a:rPr lang="en-US" sz="1600" dirty="0">
                <a:solidFill>
                  <a:schemeClr val="bg1"/>
                </a:solidFill>
                <a:latin typeface="Palatino Linotype" panose="02040502050505030304" pitchFamily="18" charset="0"/>
              </a:rPr>
              <a:t>Form CT-3CF with fee </a:t>
            </a:r>
          </a:p>
          <a:p>
            <a:r>
              <a:rPr lang="en-US" sz="2000" dirty="0" smtClean="0">
                <a:solidFill>
                  <a:schemeClr val="bg1"/>
                </a:solidFill>
                <a:latin typeface="Palatino Linotype" panose="02040502050505030304" pitchFamily="18" charset="0"/>
              </a:rPr>
              <a:t>Other </a:t>
            </a:r>
            <a:r>
              <a:rPr lang="en-US" sz="2000" dirty="0">
                <a:solidFill>
                  <a:schemeClr val="bg1"/>
                </a:solidFill>
                <a:latin typeface="Palatino Linotype" panose="02040502050505030304" pitchFamily="18" charset="0"/>
              </a:rPr>
              <a:t>Requirements: </a:t>
            </a:r>
          </a:p>
          <a:p>
            <a:pPr lvl="1"/>
            <a:r>
              <a:rPr lang="en-US" sz="1600" dirty="0">
                <a:solidFill>
                  <a:schemeClr val="bg1"/>
                </a:solidFill>
                <a:latin typeface="Palatino Linotype" panose="02040502050505030304" pitchFamily="18" charset="0"/>
              </a:rPr>
              <a:t>Written contract with charities </a:t>
            </a:r>
          </a:p>
          <a:p>
            <a:pPr lvl="1"/>
            <a:r>
              <a:rPr lang="en-US" sz="1600" dirty="0">
                <a:solidFill>
                  <a:schemeClr val="bg1"/>
                </a:solidFill>
                <a:latin typeface="Palatino Linotype" panose="02040502050505030304" pitchFamily="18" charset="0"/>
              </a:rPr>
              <a:t>File w/Registry Notice of Intent to solicit for Charitable Purposes 10 days before starting each solicitation campaign : CT-1-CF Form for commercial fundraiser or CT-11CF Form for fundraising counsel </a:t>
            </a:r>
          </a:p>
          <a:p>
            <a:pPr lvl="1"/>
            <a:r>
              <a:rPr lang="en-US" sz="1600" dirty="0">
                <a:solidFill>
                  <a:schemeClr val="bg1"/>
                </a:solidFill>
                <a:latin typeface="Palatino Linotype" panose="02040502050505030304" pitchFamily="18" charset="0"/>
              </a:rPr>
              <a:t>Annual Financial Report (Form CT-2CF):  account for funds collected </a:t>
            </a:r>
          </a:p>
          <a:p>
            <a:pPr lvl="1"/>
            <a:r>
              <a:rPr lang="en-US" sz="1600" dirty="0">
                <a:solidFill>
                  <a:schemeClr val="bg1"/>
                </a:solidFill>
                <a:latin typeface="Palatino Linotype" panose="02040502050505030304" pitchFamily="18" charset="0"/>
              </a:rPr>
              <a:t>Keep records for 10 years for each solicitation campaign </a:t>
            </a:r>
          </a:p>
          <a:p>
            <a:pPr lvl="1" eaLnBrk="1" hangingPunct="1"/>
            <a:endParaRPr lang="en-US" altLang="en-US" sz="2000" dirty="0">
              <a:solidFill>
                <a:schemeClr val="bg1"/>
              </a:solidFill>
              <a:latin typeface="Palatino Linotype" pitchFamily="18" charset="0"/>
            </a:endParaRPr>
          </a:p>
          <a:p>
            <a:pPr eaLnBrk="1" hangingPunct="1"/>
            <a:endParaRPr lang="en-US" altLang="en-US" sz="24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137318" y="1600200"/>
            <a:ext cx="8549482" cy="685800"/>
          </a:xfrm>
        </p:spPr>
        <p:txBody>
          <a:bodyPr/>
          <a:lstStyle/>
          <a:p>
            <a:pPr eaLnBrk="1" hangingPunct="1"/>
            <a:r>
              <a:rPr lang="en-US" altLang="en-US" sz="3600" b="1" dirty="0" smtClean="0">
                <a:solidFill>
                  <a:srgbClr val="FFC000"/>
                </a:solidFill>
                <a:latin typeface="Palatino Linotype" pitchFamily="18" charset="0"/>
              </a:rPr>
              <a:t>Registration and Annual Reporting</a:t>
            </a:r>
            <a:br>
              <a:rPr lang="en-US" altLang="en-US" sz="3600" b="1" dirty="0" smtClean="0">
                <a:solidFill>
                  <a:srgbClr val="FFC000"/>
                </a:solidFill>
                <a:latin typeface="Palatino Linotype" pitchFamily="18" charset="0"/>
              </a:rPr>
            </a:br>
            <a:r>
              <a:rPr lang="en-US" altLang="en-US" sz="3600" b="1" dirty="0" smtClean="0">
                <a:solidFill>
                  <a:srgbClr val="FFC000"/>
                </a:solidFill>
                <a:latin typeface="Palatino Linotype" pitchFamily="18" charset="0"/>
              </a:rPr>
              <a:t>by Fundraisers</a:t>
            </a:r>
            <a:br>
              <a:rPr lang="en-US" altLang="en-US" sz="3600" b="1" dirty="0" smtClean="0">
                <a:solidFill>
                  <a:srgbClr val="FFC000"/>
                </a:solidFill>
                <a:latin typeface="Palatino Linotype" pitchFamily="18" charset="0"/>
              </a:rPr>
            </a:br>
            <a:r>
              <a:rPr lang="en-US" altLang="en-US" sz="4000" b="1" dirty="0" smtClean="0">
                <a:solidFill>
                  <a:srgbClr val="FFC000"/>
                </a:solidFill>
                <a:latin typeface="Palatino Linotype" pitchFamily="18" charset="0"/>
              </a:rPr>
              <a:t>  </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30045511"/>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1280" y="1901825"/>
            <a:ext cx="8320883" cy="4956175"/>
          </a:xfrm>
        </p:spPr>
        <p:txBody>
          <a:bodyPr/>
          <a:lstStyle/>
          <a:p>
            <a:r>
              <a:rPr lang="en-US" sz="2000" dirty="0" smtClean="0">
                <a:solidFill>
                  <a:schemeClr val="bg1"/>
                </a:solidFill>
                <a:latin typeface="Palatino Linotype" panose="02040502050505030304" pitchFamily="18" charset="0"/>
              </a:rPr>
              <a:t>Charity Raffles governed by Penal Code 320.5</a:t>
            </a:r>
          </a:p>
          <a:p>
            <a:r>
              <a:rPr lang="en-US" sz="2000" dirty="0" smtClean="0">
                <a:solidFill>
                  <a:schemeClr val="bg1"/>
                </a:solidFill>
                <a:latin typeface="Palatino Linotype" panose="02040502050505030304" pitchFamily="18" charset="0"/>
              </a:rPr>
              <a:t>Raffle registration separate from charity registration to conduct business in California </a:t>
            </a:r>
          </a:p>
          <a:p>
            <a:pPr lvl="1"/>
            <a:r>
              <a:rPr lang="en-US" sz="2000" dirty="0" smtClean="0">
                <a:solidFill>
                  <a:schemeClr val="bg1"/>
                </a:solidFill>
                <a:latin typeface="Palatino Linotype" panose="02040502050505030304" pitchFamily="18" charset="0"/>
              </a:rPr>
              <a:t>register before conducting raffle by filing Form CT-NRP-1</a:t>
            </a:r>
          </a:p>
          <a:p>
            <a:r>
              <a:rPr lang="en-US" sz="2000" dirty="0" smtClean="0">
                <a:solidFill>
                  <a:schemeClr val="bg1"/>
                </a:solidFill>
                <a:latin typeface="Palatino Linotype" panose="02040502050505030304" pitchFamily="18" charset="0"/>
              </a:rPr>
              <a:t>Some requirements under Section 320.5: </a:t>
            </a:r>
          </a:p>
          <a:p>
            <a:pPr lvl="1"/>
            <a:r>
              <a:rPr lang="en-US" sz="2000" dirty="0" smtClean="0">
                <a:solidFill>
                  <a:schemeClr val="bg1"/>
                </a:solidFill>
                <a:latin typeface="Palatino Linotype" panose="02040502050505030304" pitchFamily="18" charset="0"/>
              </a:rPr>
              <a:t>“Qualified” to do business in CA for at least 1 year before conducting a raffle</a:t>
            </a:r>
          </a:p>
          <a:p>
            <a:pPr lvl="1"/>
            <a:r>
              <a:rPr lang="en-US" sz="2000" dirty="0" smtClean="0">
                <a:solidFill>
                  <a:schemeClr val="bg1"/>
                </a:solidFill>
                <a:latin typeface="Palatino Linotype" panose="02040502050505030304" pitchFamily="18" charset="0"/>
              </a:rPr>
              <a:t>Be exempt from taxation</a:t>
            </a:r>
          </a:p>
          <a:p>
            <a:pPr lvl="1"/>
            <a:r>
              <a:rPr lang="en-US" sz="2000" dirty="0" smtClean="0">
                <a:solidFill>
                  <a:schemeClr val="bg1"/>
                </a:solidFill>
                <a:latin typeface="Palatino Linotype" panose="02040502050505030304" pitchFamily="18" charset="0"/>
              </a:rPr>
              <a:t>Use 90% of the proceeds from selling raffle tickets for charitable purpose</a:t>
            </a:r>
          </a:p>
          <a:p>
            <a:pPr lvl="1"/>
            <a:r>
              <a:rPr lang="en-US" sz="2000" dirty="0" smtClean="0">
                <a:solidFill>
                  <a:schemeClr val="bg1"/>
                </a:solidFill>
                <a:latin typeface="Palatino Linotype" panose="02040502050505030304" pitchFamily="18" charset="0"/>
              </a:rPr>
              <a:t>Must not sell raffle tickets online</a:t>
            </a:r>
          </a:p>
          <a:p>
            <a:pPr lvl="1"/>
            <a:r>
              <a:rPr lang="en-US" sz="2000" dirty="0" smtClean="0">
                <a:solidFill>
                  <a:schemeClr val="bg1"/>
                </a:solidFill>
                <a:latin typeface="Palatino Linotype" panose="02040502050505030304" pitchFamily="18" charset="0"/>
              </a:rPr>
              <a:t>Report results of raffles to Registry:  Nonprofit Raffle Report (Form CT-NRP-2).  Failure to file reports may result in registration denial.  </a:t>
            </a:r>
          </a:p>
          <a:p>
            <a:pPr eaLnBrk="1" hangingPunct="1"/>
            <a:endParaRPr lang="en-US" altLang="en-US" sz="24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91280" y="1331119"/>
            <a:ext cx="8320883" cy="650081"/>
          </a:xfrm>
        </p:spPr>
        <p:txBody>
          <a:bodyPr/>
          <a:lstStyle/>
          <a:p>
            <a:pPr eaLnBrk="1" hangingPunct="1"/>
            <a:r>
              <a:rPr lang="en-US" altLang="en-US" sz="3600" b="1" dirty="0" smtClean="0">
                <a:solidFill>
                  <a:srgbClr val="FFC000"/>
                </a:solidFill>
                <a:latin typeface="Palatino Linotype" pitchFamily="18" charset="0"/>
              </a:rPr>
              <a:t>Raffle Registration </a:t>
            </a:r>
            <a:br>
              <a:rPr lang="en-US" altLang="en-US" sz="3600" b="1" dirty="0" smtClean="0">
                <a:solidFill>
                  <a:srgbClr val="FFC000"/>
                </a:solidFill>
                <a:latin typeface="Palatino Linotype" pitchFamily="18" charset="0"/>
              </a:rPr>
            </a:br>
            <a:r>
              <a:rPr lang="en-US" altLang="en-US" sz="4000" b="1" dirty="0" smtClean="0">
                <a:solidFill>
                  <a:srgbClr val="FFC000"/>
                </a:solidFill>
                <a:latin typeface="Palatino Linotype" pitchFamily="18" charset="0"/>
              </a:rPr>
              <a:t>  </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05453067"/>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0488" y="1712119"/>
            <a:ext cx="8153400" cy="5145881"/>
          </a:xfrm>
        </p:spPr>
        <p:txBody>
          <a:bodyPr/>
          <a:lstStyle/>
          <a:p>
            <a:pPr eaLnBrk="1" hangingPunct="1"/>
            <a:r>
              <a:rPr lang="en-US" altLang="en-US" sz="2000" dirty="0" smtClean="0">
                <a:solidFill>
                  <a:schemeClr val="bg1"/>
                </a:solidFill>
                <a:latin typeface="Palatino Linotype" pitchFamily="18" charset="0"/>
              </a:rPr>
              <a:t>The AG </a:t>
            </a:r>
            <a:r>
              <a:rPr lang="en-US" altLang="en-US" sz="2000" dirty="0">
                <a:solidFill>
                  <a:schemeClr val="bg1"/>
                </a:solidFill>
                <a:latin typeface="Palatino Linotype" pitchFamily="18" charset="0"/>
              </a:rPr>
              <a:t>safeguards, preserves, and recovers charitable assets through </a:t>
            </a:r>
            <a:r>
              <a:rPr lang="en-US" altLang="en-US" sz="2000" dirty="0" smtClean="0">
                <a:solidFill>
                  <a:schemeClr val="bg1"/>
                </a:solidFill>
                <a:latin typeface="Palatino Linotype" pitchFamily="18" charset="0"/>
              </a:rPr>
              <a:t>investigations/audit, and </a:t>
            </a:r>
            <a:r>
              <a:rPr lang="en-US" altLang="en-US" sz="2000" dirty="0">
                <a:solidFill>
                  <a:schemeClr val="bg1"/>
                </a:solidFill>
                <a:latin typeface="Palatino Linotype" pitchFamily="18" charset="0"/>
              </a:rPr>
              <a:t>legal </a:t>
            </a:r>
            <a:r>
              <a:rPr lang="en-US" altLang="en-US" sz="2000" dirty="0" smtClean="0">
                <a:solidFill>
                  <a:schemeClr val="bg1"/>
                </a:solidFill>
                <a:latin typeface="Palatino Linotype" pitchFamily="18" charset="0"/>
              </a:rPr>
              <a:t>and administrative actions</a:t>
            </a:r>
          </a:p>
          <a:p>
            <a:pPr eaLnBrk="1" hangingPunct="1"/>
            <a:endParaRPr lang="en-US" altLang="en-US" sz="2000" dirty="0">
              <a:solidFill>
                <a:schemeClr val="bg1"/>
              </a:solidFill>
              <a:latin typeface="Palatino Linotype" pitchFamily="18" charset="0"/>
            </a:endParaRPr>
          </a:p>
          <a:p>
            <a:pPr eaLnBrk="1" hangingPunct="1"/>
            <a:r>
              <a:rPr lang="en-US" altLang="en-US" sz="2000" dirty="0" smtClean="0">
                <a:solidFill>
                  <a:schemeClr val="bg1"/>
                </a:solidFill>
                <a:latin typeface="Palatino Linotype" pitchFamily="18" charset="0"/>
              </a:rPr>
              <a:t>Charity:  Focus on fraud, mismanagement, diversion </a:t>
            </a:r>
            <a:r>
              <a:rPr lang="en-US" altLang="en-US" sz="2000" dirty="0">
                <a:solidFill>
                  <a:schemeClr val="bg1"/>
                </a:solidFill>
                <a:latin typeface="Palatino Linotype" pitchFamily="18" charset="0"/>
              </a:rPr>
              <a:t>of charitable assets from </a:t>
            </a:r>
            <a:r>
              <a:rPr lang="en-US" altLang="en-US" sz="2000" dirty="0" smtClean="0">
                <a:solidFill>
                  <a:schemeClr val="bg1"/>
                </a:solidFill>
                <a:latin typeface="Palatino Linotype" pitchFamily="18" charset="0"/>
              </a:rPr>
              <a:t>their intended use, self-dealing transaction, violation of registration and reporting requirements </a:t>
            </a:r>
          </a:p>
          <a:p>
            <a:pPr eaLnBrk="1" hangingPunct="1"/>
            <a:endParaRPr lang="en-US" altLang="en-US" sz="2000" dirty="0" smtClean="0">
              <a:solidFill>
                <a:schemeClr val="bg1"/>
              </a:solidFill>
              <a:latin typeface="Palatino Linotype" pitchFamily="18" charset="0"/>
            </a:endParaRPr>
          </a:p>
          <a:p>
            <a:pPr eaLnBrk="1" hangingPunct="1"/>
            <a:r>
              <a:rPr lang="en-US" altLang="en-US" sz="2000" dirty="0" smtClean="0">
                <a:solidFill>
                  <a:schemeClr val="bg1"/>
                </a:solidFill>
                <a:latin typeface="Palatino Linotype" pitchFamily="18" charset="0"/>
              </a:rPr>
              <a:t>Fundraising Professionals:  Focus on unfair </a:t>
            </a:r>
            <a:r>
              <a:rPr lang="en-US" altLang="en-US" sz="2000" dirty="0">
                <a:solidFill>
                  <a:schemeClr val="bg1"/>
                </a:solidFill>
                <a:latin typeface="Palatino Linotype" pitchFamily="18" charset="0"/>
              </a:rPr>
              <a:t>or deceptive acts or fraudulent </a:t>
            </a:r>
            <a:r>
              <a:rPr lang="en-US" altLang="en-US" sz="2000" dirty="0" smtClean="0">
                <a:solidFill>
                  <a:schemeClr val="bg1"/>
                </a:solidFill>
                <a:latin typeface="Palatino Linotype" pitchFamily="18" charset="0"/>
              </a:rPr>
              <a:t>conduct, use of name </a:t>
            </a:r>
            <a:r>
              <a:rPr lang="en-US" altLang="en-US" sz="2000" dirty="0">
                <a:solidFill>
                  <a:schemeClr val="bg1"/>
                </a:solidFill>
                <a:latin typeface="Palatino Linotype" pitchFamily="18" charset="0"/>
              </a:rPr>
              <a:t>or symbol that suggests </a:t>
            </a:r>
            <a:r>
              <a:rPr lang="en-US" altLang="en-US" sz="2000" dirty="0" smtClean="0">
                <a:solidFill>
                  <a:schemeClr val="bg1"/>
                </a:solidFill>
                <a:latin typeface="Palatino Linotype" pitchFamily="18" charset="0"/>
              </a:rPr>
              <a:t>contribution </a:t>
            </a:r>
            <a:r>
              <a:rPr lang="en-US" altLang="en-US" sz="2000" dirty="0">
                <a:solidFill>
                  <a:schemeClr val="bg1"/>
                </a:solidFill>
                <a:latin typeface="Palatino Linotype" pitchFamily="18" charset="0"/>
              </a:rPr>
              <a:t>is for a particular charitable organization </a:t>
            </a:r>
            <a:r>
              <a:rPr lang="en-US" altLang="en-US" sz="2000" dirty="0" smtClean="0">
                <a:solidFill>
                  <a:schemeClr val="bg1"/>
                </a:solidFill>
                <a:latin typeface="Palatino Linotype" pitchFamily="18" charset="0"/>
              </a:rPr>
              <a:t>or purpose when not true, misrepresenting the net proceeds to be received by charity, violations </a:t>
            </a:r>
            <a:r>
              <a:rPr lang="en-US" altLang="en-US" sz="2000" dirty="0">
                <a:solidFill>
                  <a:schemeClr val="bg1"/>
                </a:solidFill>
                <a:latin typeface="Palatino Linotype" pitchFamily="18" charset="0"/>
              </a:rPr>
              <a:t>of  the registration and reporting requirements </a:t>
            </a:r>
            <a:endParaRPr lang="en-US" altLang="en-US" sz="2000" dirty="0" smtClean="0">
              <a:solidFill>
                <a:schemeClr val="bg1"/>
              </a:solidFill>
              <a:latin typeface="Palatino Linotype" pitchFamily="18" charset="0"/>
            </a:endParaRPr>
          </a:p>
          <a:p>
            <a:pPr eaLnBrk="1" hangingPunct="1"/>
            <a:endParaRPr lang="en-US" altLang="en-US" sz="2000" dirty="0">
              <a:solidFill>
                <a:schemeClr val="bg1"/>
              </a:solidFill>
              <a:latin typeface="Palatino Linotype" pitchFamily="18" charset="0"/>
            </a:endParaRPr>
          </a:p>
          <a:p>
            <a:pPr eaLnBrk="1" hangingPunct="1"/>
            <a:r>
              <a:rPr lang="en-US" altLang="en-US" sz="2000" dirty="0" smtClean="0">
                <a:solidFill>
                  <a:schemeClr val="bg1"/>
                </a:solidFill>
                <a:latin typeface="Palatino Linotype" pitchFamily="18" charset="0"/>
              </a:rPr>
              <a:t>Cases are developed </a:t>
            </a:r>
            <a:r>
              <a:rPr lang="en-US" altLang="en-US" sz="2000" dirty="0">
                <a:solidFill>
                  <a:schemeClr val="bg1"/>
                </a:solidFill>
                <a:latin typeface="Palatino Linotype" pitchFamily="18" charset="0"/>
              </a:rPr>
              <a:t>from </a:t>
            </a:r>
            <a:r>
              <a:rPr lang="en-US" altLang="en-US" sz="2000" dirty="0" smtClean="0">
                <a:solidFill>
                  <a:schemeClr val="bg1"/>
                </a:solidFill>
                <a:latin typeface="Palatino Linotype" pitchFamily="18" charset="0"/>
              </a:rPr>
              <a:t>complaints, review </a:t>
            </a:r>
            <a:r>
              <a:rPr lang="en-US" altLang="en-US" sz="2000" dirty="0">
                <a:solidFill>
                  <a:schemeClr val="bg1"/>
                </a:solidFill>
                <a:latin typeface="Palatino Linotype" pitchFamily="18" charset="0"/>
              </a:rPr>
              <a:t>of annual </a:t>
            </a:r>
            <a:r>
              <a:rPr lang="en-US" altLang="en-US" sz="2000" dirty="0" smtClean="0">
                <a:solidFill>
                  <a:schemeClr val="bg1"/>
                </a:solidFill>
                <a:latin typeface="Palatino Linotype" pitchFamily="18" charset="0"/>
              </a:rPr>
              <a:t>filings, and whistleblowers </a:t>
            </a:r>
            <a:endParaRPr lang="en-US" altLang="en-US" sz="2000" dirty="0">
              <a:solidFill>
                <a:schemeClr val="bg1"/>
              </a:solidFill>
              <a:latin typeface="Palatino Linotype" pitchFamily="18" charset="0"/>
            </a:endParaRPr>
          </a:p>
          <a:p>
            <a:pPr lvl="1" eaLnBrk="1" hangingPunct="1"/>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990600"/>
            <a:ext cx="8412163" cy="838200"/>
          </a:xfrm>
        </p:spPr>
        <p:txBody>
          <a:bodyPr/>
          <a:lstStyle/>
          <a:p>
            <a:pPr eaLnBrk="1" hangingPunct="1"/>
            <a:r>
              <a:rPr lang="en-US" altLang="en-US" sz="4000" b="1" dirty="0">
                <a:solidFill>
                  <a:srgbClr val="FFC000"/>
                </a:solidFill>
                <a:latin typeface="Palatino Linotype" pitchFamily="18" charset="0"/>
              </a:rPr>
              <a:t> Enforcement </a:t>
            </a:r>
            <a:r>
              <a:rPr lang="en-US" altLang="en-US" sz="4000" b="1" dirty="0" smtClean="0">
                <a:solidFill>
                  <a:srgbClr val="FFC000"/>
                </a:solidFill>
                <a:latin typeface="Palatino Linotype" pitchFamily="18" charset="0"/>
              </a:rPr>
              <a:t>Actions</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3266656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0488" y="2133600"/>
            <a:ext cx="8153400" cy="4114800"/>
          </a:xfrm>
        </p:spPr>
        <p:txBody>
          <a:bodyPr/>
          <a:lstStyle/>
          <a:p>
            <a:pPr eaLnBrk="1" hangingPunct="1"/>
            <a:r>
              <a:rPr lang="en-US" altLang="en-US" sz="2800" dirty="0">
                <a:solidFill>
                  <a:schemeClr val="bg1"/>
                </a:solidFill>
                <a:latin typeface="Palatino Linotype" pitchFamily="18" charset="0"/>
              </a:rPr>
              <a:t>Informal C</a:t>
            </a:r>
            <a:r>
              <a:rPr lang="en-US" altLang="en-US" sz="2800" dirty="0" smtClean="0">
                <a:solidFill>
                  <a:schemeClr val="bg1"/>
                </a:solidFill>
                <a:latin typeface="Palatino Linotype" pitchFamily="18" charset="0"/>
              </a:rPr>
              <a:t>ontact</a:t>
            </a:r>
          </a:p>
          <a:p>
            <a:pPr eaLnBrk="1" hangingPunct="1"/>
            <a:r>
              <a:rPr lang="en-US" altLang="en-US" sz="2800" dirty="0" smtClean="0">
                <a:solidFill>
                  <a:schemeClr val="bg1"/>
                </a:solidFill>
                <a:latin typeface="Palatino Linotype" pitchFamily="18" charset="0"/>
              </a:rPr>
              <a:t>Audit Letter </a:t>
            </a:r>
            <a:endParaRPr lang="en-US" altLang="en-US" sz="2800" dirty="0">
              <a:solidFill>
                <a:schemeClr val="bg1"/>
              </a:solidFill>
              <a:latin typeface="Palatino Linotype" pitchFamily="18" charset="0"/>
            </a:endParaRPr>
          </a:p>
          <a:p>
            <a:pPr eaLnBrk="1" hangingPunct="1"/>
            <a:r>
              <a:rPr lang="en-US" altLang="en-US" sz="2800" dirty="0">
                <a:solidFill>
                  <a:schemeClr val="bg1"/>
                </a:solidFill>
                <a:latin typeface="Palatino Linotype" pitchFamily="18" charset="0"/>
              </a:rPr>
              <a:t>Subpoena</a:t>
            </a:r>
          </a:p>
          <a:p>
            <a:pPr eaLnBrk="1" hangingPunct="1"/>
            <a:r>
              <a:rPr lang="en-US" altLang="en-US" sz="2800" dirty="0">
                <a:solidFill>
                  <a:schemeClr val="bg1"/>
                </a:solidFill>
                <a:latin typeface="Palatino Linotype" pitchFamily="18" charset="0"/>
              </a:rPr>
              <a:t>Corrective </a:t>
            </a:r>
            <a:r>
              <a:rPr lang="en-US" altLang="en-US" sz="2800" dirty="0" smtClean="0">
                <a:solidFill>
                  <a:schemeClr val="bg1"/>
                </a:solidFill>
                <a:latin typeface="Palatino Linotype" pitchFamily="18" charset="0"/>
              </a:rPr>
              <a:t>Action </a:t>
            </a:r>
            <a:r>
              <a:rPr lang="en-US" altLang="en-US" sz="2800" dirty="0">
                <a:solidFill>
                  <a:schemeClr val="bg1"/>
                </a:solidFill>
                <a:latin typeface="Palatino Linotype" pitchFamily="18" charset="0"/>
              </a:rPr>
              <a:t>L</a:t>
            </a:r>
            <a:r>
              <a:rPr lang="en-US" altLang="en-US" sz="2800" dirty="0" smtClean="0">
                <a:solidFill>
                  <a:schemeClr val="bg1"/>
                </a:solidFill>
                <a:latin typeface="Palatino Linotype" pitchFamily="18" charset="0"/>
              </a:rPr>
              <a:t>etter</a:t>
            </a:r>
            <a:endParaRPr lang="en-US" altLang="en-US" sz="2800" dirty="0">
              <a:solidFill>
                <a:schemeClr val="bg1"/>
              </a:solidFill>
              <a:latin typeface="Palatino Linotype" pitchFamily="18" charset="0"/>
            </a:endParaRPr>
          </a:p>
          <a:p>
            <a:pPr eaLnBrk="1" hangingPunct="1"/>
            <a:r>
              <a:rPr lang="en-US" altLang="en-US" sz="2800" dirty="0">
                <a:solidFill>
                  <a:schemeClr val="bg1"/>
                </a:solidFill>
                <a:latin typeface="Palatino Linotype" pitchFamily="18" charset="0"/>
              </a:rPr>
              <a:t>Assurance of </a:t>
            </a:r>
            <a:r>
              <a:rPr lang="en-US" altLang="en-US" sz="2800" dirty="0" smtClean="0">
                <a:solidFill>
                  <a:schemeClr val="bg1"/>
                </a:solidFill>
                <a:latin typeface="Palatino Linotype" pitchFamily="18" charset="0"/>
              </a:rPr>
              <a:t>Voluntary Compliance</a:t>
            </a:r>
            <a:endParaRPr lang="en-US" altLang="en-US" sz="2800" dirty="0">
              <a:solidFill>
                <a:schemeClr val="bg1"/>
              </a:solidFill>
              <a:latin typeface="Palatino Linotype" pitchFamily="18" charset="0"/>
            </a:endParaRPr>
          </a:p>
          <a:p>
            <a:pPr eaLnBrk="1" hangingPunct="1"/>
            <a:r>
              <a:rPr lang="en-US" altLang="en-US" sz="2800" dirty="0">
                <a:solidFill>
                  <a:schemeClr val="bg1"/>
                </a:solidFill>
                <a:latin typeface="Palatino Linotype" pitchFamily="18" charset="0"/>
              </a:rPr>
              <a:t>Administrative </a:t>
            </a:r>
            <a:r>
              <a:rPr lang="en-US" altLang="en-US" sz="2800" dirty="0" smtClean="0">
                <a:solidFill>
                  <a:schemeClr val="bg1"/>
                </a:solidFill>
                <a:latin typeface="Palatino Linotype" pitchFamily="18" charset="0"/>
              </a:rPr>
              <a:t>Action</a:t>
            </a:r>
            <a:endParaRPr lang="en-US" altLang="en-US" sz="2800" dirty="0">
              <a:solidFill>
                <a:schemeClr val="bg1"/>
              </a:solidFill>
              <a:latin typeface="Palatino Linotype" pitchFamily="18" charset="0"/>
            </a:endParaRPr>
          </a:p>
          <a:p>
            <a:pPr eaLnBrk="1" hangingPunct="1"/>
            <a:r>
              <a:rPr lang="en-US" altLang="en-US" sz="2800" dirty="0">
                <a:solidFill>
                  <a:schemeClr val="bg1"/>
                </a:solidFill>
                <a:latin typeface="Palatino Linotype" pitchFamily="18" charset="0"/>
              </a:rPr>
              <a:t>Civil </a:t>
            </a:r>
            <a:r>
              <a:rPr lang="en-US" altLang="en-US" sz="2800" dirty="0" smtClean="0">
                <a:solidFill>
                  <a:schemeClr val="bg1"/>
                </a:solidFill>
                <a:latin typeface="Palatino Linotype" pitchFamily="18" charset="0"/>
              </a:rPr>
              <a:t>Litigation</a:t>
            </a:r>
            <a:endParaRPr lang="en-US" altLang="en-US" sz="2800" dirty="0">
              <a:solidFill>
                <a:schemeClr val="bg1"/>
              </a:solidFill>
              <a:latin typeface="Palatino Linotype" pitchFamily="18" charset="0"/>
            </a:endParaRPr>
          </a:p>
          <a:p>
            <a:pPr eaLnBrk="1" hangingPunct="1"/>
            <a:r>
              <a:rPr lang="en-US" altLang="en-US" sz="2800" dirty="0">
                <a:solidFill>
                  <a:schemeClr val="bg1"/>
                </a:solidFill>
                <a:latin typeface="Palatino Linotype" pitchFamily="18" charset="0"/>
              </a:rPr>
              <a:t>Criminal </a:t>
            </a:r>
            <a:r>
              <a:rPr lang="en-US" altLang="en-US" sz="2800" dirty="0" smtClean="0">
                <a:solidFill>
                  <a:schemeClr val="bg1"/>
                </a:solidFill>
                <a:latin typeface="Palatino Linotype" pitchFamily="18" charset="0"/>
              </a:rPr>
              <a:t>Charges and Prosecution</a:t>
            </a:r>
            <a:endParaRPr lang="en-US" altLang="en-US" sz="2800" dirty="0">
              <a:solidFill>
                <a:schemeClr val="bg1"/>
              </a:solidFill>
              <a:latin typeface="Palatino Linotype" pitchFamily="18" charset="0"/>
            </a:endParaRPr>
          </a:p>
          <a:p>
            <a:pPr marL="457200" lvl="1" indent="0" eaLnBrk="1" hangingPunct="1">
              <a:buNone/>
            </a:pPr>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990600"/>
            <a:ext cx="8412163" cy="838200"/>
          </a:xfrm>
        </p:spPr>
        <p:txBody>
          <a:bodyPr/>
          <a:lstStyle/>
          <a:p>
            <a:pPr eaLnBrk="1" hangingPunct="1"/>
            <a:r>
              <a:rPr lang="en-US" altLang="en-US" sz="4000" b="1" dirty="0" smtClean="0">
                <a:solidFill>
                  <a:srgbClr val="FFC000"/>
                </a:solidFill>
                <a:latin typeface="Palatino Linotype" pitchFamily="18" charset="0"/>
              </a:rPr>
              <a:t> Types of Enforcement</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51566178"/>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586" y="268287"/>
            <a:ext cx="7481093" cy="1331913"/>
          </a:xfrm>
        </p:spPr>
        <p:txBody>
          <a:bodyPr/>
          <a:lstStyle/>
          <a:p>
            <a:r>
              <a:rPr lang="en-US" altLang="en-US" sz="2800" b="1" dirty="0" smtClean="0">
                <a:solidFill>
                  <a:srgbClr val="FFC000"/>
                </a:solidFill>
                <a:latin typeface="Palatino Linotype" pitchFamily="18" charset="0"/>
              </a:rPr>
              <a:t/>
            </a:r>
            <a:br>
              <a:rPr lang="en-US" altLang="en-US" sz="2800" b="1" dirty="0" smtClean="0">
                <a:solidFill>
                  <a:srgbClr val="FFC000"/>
                </a:solidFill>
                <a:latin typeface="Palatino Linotype" pitchFamily="18" charset="0"/>
              </a:rPr>
            </a:br>
            <a:r>
              <a:rPr lang="en-US" altLang="en-US" sz="2800" b="1" dirty="0">
                <a:solidFill>
                  <a:srgbClr val="FFC000"/>
                </a:solidFill>
                <a:latin typeface="Palatino Linotype" pitchFamily="18" charset="0"/>
              </a:rPr>
              <a:t/>
            </a:r>
            <a:br>
              <a:rPr lang="en-US" altLang="en-US" sz="2800" b="1" dirty="0">
                <a:solidFill>
                  <a:srgbClr val="FFC000"/>
                </a:solidFill>
                <a:latin typeface="Palatino Linotype" pitchFamily="18" charset="0"/>
              </a:rPr>
            </a:br>
            <a:r>
              <a:rPr lang="en-US" altLang="en-US" sz="2800" b="1" dirty="0" smtClean="0">
                <a:solidFill>
                  <a:srgbClr val="FFC000"/>
                </a:solidFill>
                <a:latin typeface="Palatino Linotype" pitchFamily="18" charset="0"/>
              </a:rPr>
              <a:t>Civil Enforcement Actions</a:t>
            </a:r>
            <a:endParaRPr lang="en-US" sz="2800" dirty="0">
              <a:solidFill>
                <a:schemeClr val="bg1"/>
              </a:solidFill>
            </a:endParaRPr>
          </a:p>
        </p:txBody>
      </p:sp>
      <p:sp>
        <p:nvSpPr>
          <p:cNvPr id="3" name="Content Placeholder 2"/>
          <p:cNvSpPr>
            <a:spLocks noGrp="1"/>
          </p:cNvSpPr>
          <p:nvPr>
            <p:ph idx="1"/>
          </p:nvPr>
        </p:nvSpPr>
        <p:spPr/>
        <p:txBody>
          <a:bodyPr/>
          <a:lstStyle/>
          <a:p>
            <a:r>
              <a:rPr lang="en-US" sz="1600" b="1" dirty="0">
                <a:solidFill>
                  <a:schemeClr val="bg1"/>
                </a:solidFill>
                <a:latin typeface="Palatino Linotype" panose="02040502050505030304" pitchFamily="18" charset="0"/>
              </a:rPr>
              <a:t>People v. Wounded Warriors Support </a:t>
            </a:r>
            <a:r>
              <a:rPr lang="en-US" sz="1600" b="1" dirty="0" smtClean="0">
                <a:solidFill>
                  <a:schemeClr val="bg1"/>
                </a:solidFill>
                <a:latin typeface="Palatino Linotype" panose="02040502050505030304" pitchFamily="18" charset="0"/>
              </a:rPr>
              <a:t>Group </a:t>
            </a:r>
          </a:p>
          <a:p>
            <a:pPr marL="0" indent="0">
              <a:buNone/>
            </a:pPr>
            <a:endParaRPr lang="en-US" sz="1200" dirty="0">
              <a:solidFill>
                <a:schemeClr val="bg1"/>
              </a:solidFill>
              <a:latin typeface="Palatino Linotype" panose="02040502050505030304" pitchFamily="18" charset="0"/>
            </a:endParaRPr>
          </a:p>
          <a:p>
            <a:pPr marL="0" indent="0">
              <a:buNone/>
            </a:pPr>
            <a:r>
              <a:rPr lang="en-US" sz="1600" dirty="0" smtClean="0">
                <a:solidFill>
                  <a:schemeClr val="bg1"/>
                </a:solidFill>
                <a:latin typeface="Palatino Linotype" panose="02040502050505030304" pitchFamily="18" charset="0"/>
              </a:rPr>
              <a:t>Jury </a:t>
            </a:r>
            <a:r>
              <a:rPr lang="en-US" sz="1600" dirty="0">
                <a:solidFill>
                  <a:schemeClr val="bg1"/>
                </a:solidFill>
                <a:latin typeface="Palatino Linotype" panose="02040502050505030304" pitchFamily="18" charset="0"/>
              </a:rPr>
              <a:t>verdict for nearly $8.8 million against individuals who fraudulently solicited charitable donations under the pretext of assisting wounded veterans and their </a:t>
            </a:r>
            <a:r>
              <a:rPr lang="en-US" sz="1600" dirty="0" smtClean="0">
                <a:solidFill>
                  <a:schemeClr val="bg1"/>
                </a:solidFill>
                <a:latin typeface="Palatino Linotype" panose="02040502050505030304" pitchFamily="18" charset="0"/>
              </a:rPr>
              <a:t>families, </a:t>
            </a:r>
            <a:r>
              <a:rPr lang="en-US" sz="1600" dirty="0">
                <a:solidFill>
                  <a:schemeClr val="bg1"/>
                </a:solidFill>
                <a:latin typeface="Palatino Linotype" panose="02040502050505030304" pitchFamily="18" charset="0"/>
              </a:rPr>
              <a:t>but instead illegally enriched themselves. </a:t>
            </a:r>
            <a:r>
              <a:rPr lang="en-US" sz="1600" dirty="0" smtClean="0">
                <a:solidFill>
                  <a:schemeClr val="bg1"/>
                </a:solidFill>
                <a:latin typeface="Palatino Linotype" panose="02040502050505030304" pitchFamily="18" charset="0"/>
              </a:rPr>
              <a:t>The </a:t>
            </a:r>
            <a:r>
              <a:rPr lang="en-US" sz="1600" dirty="0">
                <a:solidFill>
                  <a:schemeClr val="bg1"/>
                </a:solidFill>
                <a:latin typeface="Palatino Linotype" panose="02040502050505030304" pitchFamily="18" charset="0"/>
              </a:rPr>
              <a:t>court </a:t>
            </a:r>
            <a:r>
              <a:rPr lang="en-US" sz="1600" dirty="0" smtClean="0">
                <a:solidFill>
                  <a:schemeClr val="bg1"/>
                </a:solidFill>
                <a:latin typeface="Palatino Linotype" panose="02040502050505030304" pitchFamily="18" charset="0"/>
              </a:rPr>
              <a:t>also ordered the charities to dissolve and </a:t>
            </a:r>
            <a:r>
              <a:rPr lang="en-US" sz="1600" dirty="0">
                <a:solidFill>
                  <a:schemeClr val="bg1"/>
                </a:solidFill>
                <a:latin typeface="Palatino Linotype" panose="02040502050505030304" pitchFamily="18" charset="0"/>
              </a:rPr>
              <a:t>permanently enjoined the individual defendants from future involvement with charities</a:t>
            </a:r>
            <a:r>
              <a:rPr lang="en-US" sz="1600" dirty="0" smtClean="0">
                <a:solidFill>
                  <a:schemeClr val="bg1"/>
                </a:solidFill>
                <a:latin typeface="Palatino Linotype" panose="02040502050505030304" pitchFamily="18" charset="0"/>
              </a:rPr>
              <a:t>.</a:t>
            </a:r>
          </a:p>
          <a:p>
            <a:pPr marL="0" indent="0">
              <a:buNone/>
            </a:pPr>
            <a:endParaRPr lang="en-US" sz="1600" dirty="0" smtClean="0">
              <a:solidFill>
                <a:schemeClr val="bg1"/>
              </a:solidFill>
              <a:latin typeface="Palatino Linotype" panose="02040502050505030304" pitchFamily="18" charset="0"/>
            </a:endParaRPr>
          </a:p>
          <a:p>
            <a:r>
              <a:rPr lang="en-US" sz="1600" b="1" dirty="0" smtClean="0">
                <a:solidFill>
                  <a:schemeClr val="bg1"/>
                </a:solidFill>
                <a:latin typeface="Palatino Linotype" panose="02040502050505030304" pitchFamily="18" charset="0"/>
              </a:rPr>
              <a:t>People v. Help the Vets (FTC, AG Offices - Florida, California, Maryland, Minnesota, Ohio and Oregon</a:t>
            </a:r>
            <a:r>
              <a:rPr lang="en-US" sz="1600" dirty="0" smtClean="0">
                <a:solidFill>
                  <a:schemeClr val="bg1"/>
                </a:solidFill>
                <a:latin typeface="Palatino Linotype" panose="02040502050505030304" pitchFamily="18" charset="0"/>
              </a:rPr>
              <a:t>.  </a:t>
            </a:r>
          </a:p>
          <a:p>
            <a:pPr marL="0" indent="0">
              <a:buNone/>
            </a:pPr>
            <a:endParaRPr lang="en-US" sz="1600" dirty="0" smtClean="0">
              <a:solidFill>
                <a:schemeClr val="bg1"/>
              </a:solidFill>
              <a:latin typeface="Palatino Linotype" panose="02040502050505030304" pitchFamily="18" charset="0"/>
            </a:endParaRPr>
          </a:p>
          <a:p>
            <a:pPr marL="0" indent="0">
              <a:buNone/>
            </a:pPr>
            <a:r>
              <a:rPr lang="en-US" sz="1600" dirty="0" smtClean="0">
                <a:solidFill>
                  <a:schemeClr val="bg1"/>
                </a:solidFill>
                <a:latin typeface="Palatino Linotype" panose="02040502050505030304" pitchFamily="18" charset="0"/>
              </a:rPr>
              <a:t>Stipulated Judgment entered against founder for $1.75 million.  Founder was permanently banned  from operating any charities or acting as an officer, director, trustee or fiduciary.  The charity was forced to dissolve and disgorge its remaining assets and donor list was destroyed. </a:t>
            </a:r>
            <a:endParaRPr lang="en-US" sz="1600" dirty="0">
              <a:solidFill>
                <a:schemeClr val="bg1"/>
              </a:solidFill>
              <a:latin typeface="Palatino Linotype" panose="02040502050505030304" pitchFamily="18" charset="0"/>
            </a:endParaRPr>
          </a:p>
        </p:txBody>
      </p:sp>
      <p:grpSp>
        <p:nvGrpSpPr>
          <p:cNvPr id="7" name="Group 6"/>
          <p:cNvGrpSpPr/>
          <p:nvPr/>
        </p:nvGrpSpPr>
        <p:grpSpPr>
          <a:xfrm>
            <a:off x="585586" y="0"/>
            <a:ext cx="7391400" cy="1143000"/>
            <a:chOff x="509588" y="0"/>
            <a:chExt cx="7391400" cy="1141413"/>
          </a:xfrm>
        </p:grpSpPr>
        <p:cxnSp>
          <p:nvCxnSpPr>
            <p:cNvPr id="8" name="Straight Connector 7"/>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9"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9845698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688" y="1600200"/>
            <a:ext cx="7570787" cy="5105400"/>
          </a:xfrm>
        </p:spPr>
        <p:txBody>
          <a:bodyPr/>
          <a:lstStyle/>
          <a:p>
            <a:r>
              <a:rPr lang="en-US" sz="1600" b="1" dirty="0" smtClean="0">
                <a:solidFill>
                  <a:schemeClr val="bg1"/>
                </a:solidFill>
                <a:latin typeface="Palatino Linotype" panose="02040502050505030304" pitchFamily="18" charset="0"/>
              </a:rPr>
              <a:t>People v. Giving Children Hope</a:t>
            </a:r>
          </a:p>
          <a:p>
            <a:pPr marL="0" indent="0">
              <a:buNone/>
            </a:pPr>
            <a:r>
              <a:rPr lang="en-US" sz="1600" dirty="0" smtClean="0">
                <a:solidFill>
                  <a:schemeClr val="bg1"/>
                </a:solidFill>
                <a:latin typeface="Palatino Linotype" panose="02040502050505030304" pitchFamily="18" charset="0"/>
              </a:rPr>
              <a:t>We filed an Assurance of Voluntary Compliance against Giving Children Hope and its principals for misleading reporting in the IRS Forms 990 and Forms RRF-1 filed with the Registry.  In its public filings, the charity reported vastly inflated gift-in-kind donations of pharmaceutical drugs. Some of the drugs had been purchased by an affiliated charity. As part of the settlement, the charity, directors, officers and accountant paid $410,000 to be used for AG charity enforcement actions, an executive director was demoted, and an officer was removed from the board. The charity was ordered to file amended reports, permanently banned from resuming its gift in kind program and prohibited from further deceptive practices. </a:t>
            </a:r>
          </a:p>
          <a:p>
            <a:pPr marL="0" indent="0">
              <a:buNone/>
            </a:pPr>
            <a:endParaRPr lang="en-US" sz="1600" dirty="0" smtClean="0">
              <a:solidFill>
                <a:schemeClr val="bg1"/>
              </a:solidFill>
              <a:latin typeface="Palatino Linotype" panose="02040502050505030304" pitchFamily="18" charset="0"/>
            </a:endParaRPr>
          </a:p>
          <a:p>
            <a:pPr marL="0" indent="0">
              <a:buNone/>
            </a:pPr>
            <a:r>
              <a:rPr lang="en-US" sz="1600" b="1" dirty="0" smtClean="0">
                <a:solidFill>
                  <a:schemeClr val="bg1"/>
                </a:solidFill>
                <a:latin typeface="Palatino Linotype" panose="02040502050505030304" pitchFamily="18" charset="0"/>
              </a:rPr>
              <a:t>People v. Cars 4 Causes</a:t>
            </a:r>
          </a:p>
          <a:p>
            <a:pPr marL="0" indent="0">
              <a:buNone/>
            </a:pPr>
            <a:r>
              <a:rPr lang="en-US" sz="1600" dirty="0" smtClean="0">
                <a:solidFill>
                  <a:schemeClr val="bg1"/>
                </a:solidFill>
                <a:latin typeface="Palatino Linotype" panose="02040502050505030304" pitchFamily="18" charset="0"/>
              </a:rPr>
              <a:t>We settled an enforcement action against Cars 4 Causes (C4C), a nonprofit that advertised itself as the “Charity that Gives to Charities.”  C4C misrepresented to donors that designated charities would receive 70% of the net proceeds from car donations but C4C stopped paying the designated charities.  Our office and the local district attorney filed a civil enforcement action against C4C, officers, directors, and its CPA and CPA firm.  C4C shut down its operations as a result and the case settled for $1.02 million, a permanent injunction, and dissolution.</a:t>
            </a:r>
          </a:p>
        </p:txBody>
      </p:sp>
      <p:sp>
        <p:nvSpPr>
          <p:cNvPr id="4" name="Title 1"/>
          <p:cNvSpPr>
            <a:spLocks noGrp="1"/>
          </p:cNvSpPr>
          <p:nvPr>
            <p:ph type="title"/>
          </p:nvPr>
        </p:nvSpPr>
        <p:spPr/>
        <p:txBody>
          <a:bodyPr/>
          <a:lstStyle/>
          <a:p>
            <a:r>
              <a:rPr lang="en-US" altLang="en-US" sz="2800" b="1" dirty="0" smtClean="0">
                <a:solidFill>
                  <a:srgbClr val="FFC000"/>
                </a:solidFill>
                <a:latin typeface="Palatino Linotype" pitchFamily="18" charset="0"/>
              </a:rPr>
              <a:t/>
            </a:r>
            <a:br>
              <a:rPr lang="en-US" altLang="en-US" sz="2800" b="1" dirty="0" smtClean="0">
                <a:solidFill>
                  <a:srgbClr val="FFC000"/>
                </a:solidFill>
                <a:latin typeface="Palatino Linotype" pitchFamily="18" charset="0"/>
              </a:rPr>
            </a:br>
            <a:r>
              <a:rPr lang="en-US" altLang="en-US" sz="2800" b="1" dirty="0">
                <a:solidFill>
                  <a:srgbClr val="FFC000"/>
                </a:solidFill>
                <a:latin typeface="Palatino Linotype" pitchFamily="18" charset="0"/>
              </a:rPr>
              <a:t/>
            </a:r>
            <a:br>
              <a:rPr lang="en-US" altLang="en-US" sz="2800" b="1" dirty="0">
                <a:solidFill>
                  <a:srgbClr val="FFC000"/>
                </a:solidFill>
                <a:latin typeface="Palatino Linotype" pitchFamily="18" charset="0"/>
              </a:rPr>
            </a:br>
            <a:r>
              <a:rPr lang="en-US" altLang="en-US" sz="2800" b="1" dirty="0" smtClean="0">
                <a:solidFill>
                  <a:srgbClr val="FFC000"/>
                </a:solidFill>
                <a:latin typeface="Palatino Linotype" pitchFamily="18" charset="0"/>
              </a:rPr>
              <a:t>Civil Enforcement Actions</a:t>
            </a:r>
            <a:endParaRPr lang="en-US" sz="2800" dirty="0">
              <a:solidFill>
                <a:schemeClr val="bg1"/>
              </a:solidFill>
            </a:endParaRPr>
          </a:p>
        </p:txBody>
      </p:sp>
      <p:grpSp>
        <p:nvGrpSpPr>
          <p:cNvPr id="5" name="Group 4"/>
          <p:cNvGrpSpPr/>
          <p:nvPr/>
        </p:nvGrpSpPr>
        <p:grpSpPr>
          <a:xfrm>
            <a:off x="600075" y="36576"/>
            <a:ext cx="7391400" cy="914400"/>
            <a:chOff x="509588" y="0"/>
            <a:chExt cx="7391400" cy="1141413"/>
          </a:xfrm>
        </p:grpSpPr>
        <p:cxnSp>
          <p:nvCxnSpPr>
            <p:cNvPr id="6" name="Straight Connector 5"/>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7"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3431086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solidFill>
                  <a:srgbClr val="FFC000"/>
                </a:solidFill>
                <a:latin typeface="Palatino Linotype" pitchFamily="18" charset="0"/>
              </a:rPr>
              <a:t/>
            </a:r>
            <a:br>
              <a:rPr lang="en-US" altLang="en-US" b="1" dirty="0" smtClean="0">
                <a:solidFill>
                  <a:srgbClr val="FFC000"/>
                </a:solidFill>
                <a:latin typeface="Palatino Linotype" pitchFamily="18" charset="0"/>
              </a:rPr>
            </a:br>
            <a:r>
              <a:rPr lang="en-US" altLang="en-US" sz="2800" b="1" dirty="0" smtClean="0">
                <a:solidFill>
                  <a:srgbClr val="FFC000"/>
                </a:solidFill>
                <a:latin typeface="Palatino Linotype" pitchFamily="18" charset="0"/>
              </a:rPr>
              <a:t>Probate Enforcement Actions</a:t>
            </a:r>
            <a:endParaRPr lang="en-US" sz="2800" dirty="0"/>
          </a:p>
        </p:txBody>
      </p:sp>
      <p:sp>
        <p:nvSpPr>
          <p:cNvPr id="7" name="Content Placeholder 6"/>
          <p:cNvSpPr>
            <a:spLocks noGrp="1"/>
          </p:cNvSpPr>
          <p:nvPr>
            <p:ph idx="1"/>
          </p:nvPr>
        </p:nvSpPr>
        <p:spPr>
          <a:xfrm>
            <a:off x="420687" y="1524000"/>
            <a:ext cx="7671593" cy="5715000"/>
          </a:xfrm>
        </p:spPr>
        <p:txBody>
          <a:bodyPr/>
          <a:lstStyle/>
          <a:p>
            <a:r>
              <a:rPr lang="en-US" sz="1600" b="1" dirty="0" smtClean="0">
                <a:solidFill>
                  <a:schemeClr val="bg1"/>
                </a:solidFill>
                <a:latin typeface="Palatino Linotype" panose="02040502050505030304" pitchFamily="18" charset="0"/>
              </a:rPr>
              <a:t>People v. Matthew Bishop (In re: Jean Schroeder Education Trust)</a:t>
            </a:r>
          </a:p>
          <a:p>
            <a:pPr marL="0" indent="0">
              <a:buNone/>
            </a:pPr>
            <a:r>
              <a:rPr lang="en-US" sz="1600" dirty="0" smtClean="0">
                <a:solidFill>
                  <a:schemeClr val="bg1"/>
                </a:solidFill>
                <a:latin typeface="Palatino Linotype" panose="02040502050505030304" pitchFamily="18" charset="0"/>
              </a:rPr>
              <a:t>Probate lawsuit against attorney trustee who engaged in self-dealing, excessive compensation and diversion of charitable assets.  The court appointed a temporary trustee.  We settled for $450,000, obtained return of real property the trustee bought from the trust, which was then sold for $1.58 million, and obtained a life-time ban against the attorney and his fellow trustee from serving as fiduciaries. </a:t>
            </a:r>
          </a:p>
          <a:p>
            <a:pPr marL="0" indent="0">
              <a:buNone/>
            </a:pPr>
            <a:endParaRPr lang="en-US" sz="1600" dirty="0" smtClean="0">
              <a:solidFill>
                <a:schemeClr val="bg1"/>
              </a:solidFill>
              <a:latin typeface="Palatino Linotype" panose="02040502050505030304" pitchFamily="18" charset="0"/>
            </a:endParaRPr>
          </a:p>
          <a:p>
            <a:r>
              <a:rPr lang="en-US" sz="1600" b="1" dirty="0" smtClean="0">
                <a:solidFill>
                  <a:schemeClr val="bg1"/>
                </a:solidFill>
                <a:latin typeface="Palatino Linotype" panose="02040502050505030304" pitchFamily="18" charset="0"/>
              </a:rPr>
              <a:t>People v. William Shine (In re: Eva Lindskog Trust) </a:t>
            </a:r>
            <a:endParaRPr lang="en-US" sz="1600" dirty="0" smtClean="0">
              <a:solidFill>
                <a:schemeClr val="bg1"/>
              </a:solidFill>
              <a:latin typeface="Palatino Linotype" panose="02040502050505030304" pitchFamily="18" charset="0"/>
            </a:endParaRPr>
          </a:p>
          <a:p>
            <a:pPr marL="0" indent="0">
              <a:buNone/>
            </a:pPr>
            <a:r>
              <a:rPr lang="en-US" sz="1600" dirty="0" smtClean="0">
                <a:solidFill>
                  <a:schemeClr val="bg1"/>
                </a:solidFill>
                <a:latin typeface="Palatino Linotype" panose="02040502050505030304" pitchFamily="18" charset="0"/>
              </a:rPr>
              <a:t>Probate lawsuit against accountant trustee who failed to form and fund a charitable foundation and instead operated the trust property at a loss for years and engaged in self-dealing transactions.  $1.4 million judgment against the trustee, and an award of $1.7 million in attorney fees</a:t>
            </a:r>
            <a:r>
              <a:rPr lang="en-US" sz="1600" b="1" dirty="0" smtClean="0">
                <a:solidFill>
                  <a:schemeClr val="bg1"/>
                </a:solidFill>
                <a:latin typeface="Palatino Linotype" panose="02040502050505030304" pitchFamily="18" charset="0"/>
              </a:rPr>
              <a:t>. </a:t>
            </a:r>
            <a:endParaRPr lang="en-US" sz="1600" dirty="0" smtClean="0">
              <a:solidFill>
                <a:schemeClr val="bg1"/>
              </a:solidFill>
              <a:latin typeface="Palatino Linotype" panose="02040502050505030304" pitchFamily="18" charset="0"/>
            </a:endParaRPr>
          </a:p>
          <a:p>
            <a:pPr marL="0" indent="0">
              <a:buNone/>
            </a:pPr>
            <a:endParaRPr lang="en-US" sz="1600" b="1" dirty="0">
              <a:solidFill>
                <a:schemeClr val="bg1"/>
              </a:solidFill>
              <a:latin typeface="Palatino Linotype" panose="02040502050505030304" pitchFamily="18" charset="0"/>
            </a:endParaRPr>
          </a:p>
          <a:p>
            <a:r>
              <a:rPr lang="en-US" sz="1600" b="1" dirty="0" smtClean="0">
                <a:solidFill>
                  <a:schemeClr val="bg1"/>
                </a:solidFill>
                <a:latin typeface="Palatino Linotype" panose="02040502050505030304" pitchFamily="18" charset="0"/>
              </a:rPr>
              <a:t>In Re Estate of Martha Mack</a:t>
            </a:r>
          </a:p>
          <a:p>
            <a:pPr marL="0" indent="0">
              <a:buNone/>
            </a:pPr>
            <a:r>
              <a:rPr lang="en-US" sz="1600" dirty="0" smtClean="0">
                <a:solidFill>
                  <a:schemeClr val="bg1"/>
                </a:solidFill>
                <a:latin typeface="Palatino Linotype" panose="02040502050505030304" pitchFamily="18" charset="0"/>
              </a:rPr>
              <a:t>Judgment against </a:t>
            </a:r>
            <a:r>
              <a:rPr lang="en-US" sz="1600" dirty="0">
                <a:solidFill>
                  <a:schemeClr val="bg1"/>
                </a:solidFill>
                <a:latin typeface="Palatino Linotype" panose="02040502050505030304" pitchFamily="18" charset="0"/>
              </a:rPr>
              <a:t>the daughters </a:t>
            </a:r>
            <a:r>
              <a:rPr lang="en-US" sz="1600" dirty="0" smtClean="0">
                <a:solidFill>
                  <a:schemeClr val="bg1"/>
                </a:solidFill>
                <a:latin typeface="Palatino Linotype" panose="02040502050505030304" pitchFamily="18" charset="0"/>
              </a:rPr>
              <a:t>who sought to change mother’s estate </a:t>
            </a:r>
            <a:r>
              <a:rPr lang="en-US" sz="1600" dirty="0">
                <a:solidFill>
                  <a:schemeClr val="bg1"/>
                </a:solidFill>
                <a:latin typeface="Palatino Linotype" panose="02040502050505030304" pitchFamily="18" charset="0"/>
              </a:rPr>
              <a:t>plan to </a:t>
            </a:r>
            <a:r>
              <a:rPr lang="en-US" sz="1600" dirty="0" smtClean="0">
                <a:solidFill>
                  <a:schemeClr val="bg1"/>
                </a:solidFill>
                <a:latin typeface="Palatino Linotype" panose="02040502050505030304" pitchFamily="18" charset="0"/>
              </a:rPr>
              <a:t>reduce gift </a:t>
            </a:r>
            <a:r>
              <a:rPr lang="en-US" sz="1600" dirty="0">
                <a:solidFill>
                  <a:schemeClr val="bg1"/>
                </a:solidFill>
                <a:latin typeface="Palatino Linotype" panose="02040502050505030304" pitchFamily="18" charset="0"/>
              </a:rPr>
              <a:t>to charity.  </a:t>
            </a:r>
            <a:r>
              <a:rPr lang="en-US" sz="1600" dirty="0" smtClean="0">
                <a:solidFill>
                  <a:schemeClr val="bg1"/>
                </a:solidFill>
                <a:latin typeface="Palatino Linotype" panose="02040502050505030304" pitchFamily="18" charset="0"/>
              </a:rPr>
              <a:t>$25 </a:t>
            </a:r>
            <a:r>
              <a:rPr lang="en-US" sz="1600" dirty="0">
                <a:solidFill>
                  <a:schemeClr val="bg1"/>
                </a:solidFill>
                <a:latin typeface="Palatino Linotype" panose="02040502050505030304" pitchFamily="18" charset="0"/>
              </a:rPr>
              <a:t>million </a:t>
            </a:r>
            <a:r>
              <a:rPr lang="en-US" sz="1600" dirty="0" smtClean="0">
                <a:solidFill>
                  <a:schemeClr val="bg1"/>
                </a:solidFill>
                <a:latin typeface="Palatino Linotype" panose="02040502050505030304" pitchFamily="18" charset="0"/>
              </a:rPr>
              <a:t>gift to charity was preserved, and the </a:t>
            </a:r>
            <a:r>
              <a:rPr lang="en-US" sz="1600" dirty="0">
                <a:solidFill>
                  <a:schemeClr val="bg1"/>
                </a:solidFill>
                <a:latin typeface="Palatino Linotype" panose="02040502050505030304" pitchFamily="18" charset="0"/>
              </a:rPr>
              <a:t>Court awarded </a:t>
            </a:r>
            <a:r>
              <a:rPr lang="en-US" sz="1600" dirty="0" smtClean="0">
                <a:solidFill>
                  <a:schemeClr val="bg1"/>
                </a:solidFill>
                <a:latin typeface="Palatino Linotype" panose="02040502050505030304" pitchFamily="18" charset="0"/>
              </a:rPr>
              <a:t>$</a:t>
            </a:r>
            <a:r>
              <a:rPr lang="en-US" sz="1600" dirty="0">
                <a:solidFill>
                  <a:schemeClr val="bg1"/>
                </a:solidFill>
                <a:latin typeface="Palatino Linotype" panose="02040502050505030304" pitchFamily="18" charset="0"/>
              </a:rPr>
              <a:t>1.7 million in attorney’s fees and costs</a:t>
            </a:r>
            <a:r>
              <a:rPr lang="en-US" sz="1600" dirty="0" smtClean="0">
                <a:solidFill>
                  <a:schemeClr val="bg1"/>
                </a:solidFill>
                <a:latin typeface="Palatino Linotype" panose="02040502050505030304" pitchFamily="18" charset="0"/>
              </a:rPr>
              <a:t>. </a:t>
            </a:r>
            <a:endParaRPr lang="en-US" sz="1600" dirty="0">
              <a:solidFill>
                <a:schemeClr val="bg1"/>
              </a:solidFill>
              <a:latin typeface="Palatino Linotype" panose="02040502050505030304" pitchFamily="18" charset="0"/>
            </a:endParaRPr>
          </a:p>
          <a:p>
            <a:endParaRPr lang="en-US" sz="1600" b="1" dirty="0">
              <a:solidFill>
                <a:schemeClr val="bg1"/>
              </a:solidFill>
            </a:endParaRPr>
          </a:p>
        </p:txBody>
      </p:sp>
      <p:grpSp>
        <p:nvGrpSpPr>
          <p:cNvPr id="3" name="Group 2"/>
          <p:cNvGrpSpPr/>
          <p:nvPr/>
        </p:nvGrpSpPr>
        <p:grpSpPr>
          <a:xfrm>
            <a:off x="585586" y="0"/>
            <a:ext cx="7391400" cy="1066800"/>
            <a:chOff x="509588" y="0"/>
            <a:chExt cx="7391400" cy="1141413"/>
          </a:xfrm>
        </p:grpSpPr>
        <p:cxnSp>
          <p:nvCxnSpPr>
            <p:cNvPr id="4" name="Straight Connector 3"/>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5" name="Picture 1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0822958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90487" y="2133600"/>
            <a:ext cx="8154193" cy="4419600"/>
          </a:xfrm>
        </p:spPr>
        <p:txBody>
          <a:bodyPr/>
          <a:lstStyle/>
          <a:p>
            <a:r>
              <a:rPr lang="en-US" sz="2400" dirty="0">
                <a:solidFill>
                  <a:schemeClr val="bg1"/>
                </a:solidFill>
                <a:latin typeface="Palatino Linotype" panose="02040502050505030304" pitchFamily="18" charset="0"/>
              </a:rPr>
              <a:t>Used to deny/renew registration, suspend registration or revoke registration</a:t>
            </a:r>
          </a:p>
          <a:p>
            <a:r>
              <a:rPr lang="en-US" sz="2400" dirty="0">
                <a:solidFill>
                  <a:schemeClr val="bg1"/>
                </a:solidFill>
                <a:latin typeface="Palatino Linotype" panose="02040502050505030304" pitchFamily="18" charset="0"/>
              </a:rPr>
              <a:t>Administrative Action Process: </a:t>
            </a:r>
          </a:p>
          <a:p>
            <a:pPr lvl="1"/>
            <a:r>
              <a:rPr lang="en-US" sz="2000" dirty="0">
                <a:solidFill>
                  <a:schemeClr val="bg1"/>
                </a:solidFill>
                <a:latin typeface="Palatino Linotype" panose="02040502050505030304" pitchFamily="18" charset="0"/>
              </a:rPr>
              <a:t>Suspension notices are sent to organizations that are delinquent in registration and reporting requirements</a:t>
            </a:r>
          </a:p>
          <a:p>
            <a:pPr lvl="1"/>
            <a:r>
              <a:rPr lang="en-US" sz="2000" dirty="0">
                <a:solidFill>
                  <a:schemeClr val="bg1"/>
                </a:solidFill>
                <a:latin typeface="Palatino Linotype" panose="02040502050505030304" pitchFamily="18" charset="0"/>
              </a:rPr>
              <a:t>May also be combined with assessment of penalties</a:t>
            </a:r>
          </a:p>
          <a:p>
            <a:pPr lvl="1"/>
            <a:r>
              <a:rPr lang="en-US" sz="2000" dirty="0">
                <a:solidFill>
                  <a:schemeClr val="bg1"/>
                </a:solidFill>
                <a:latin typeface="Palatino Linotype" panose="02040502050505030304" pitchFamily="18" charset="0"/>
              </a:rPr>
              <a:t>Appeal available, but strict deadlines (30 days):</a:t>
            </a:r>
          </a:p>
          <a:p>
            <a:pPr lvl="2"/>
            <a:r>
              <a:rPr lang="en-US" sz="1600" dirty="0">
                <a:solidFill>
                  <a:schemeClr val="bg1"/>
                </a:solidFill>
                <a:latin typeface="Palatino Linotype" panose="02040502050505030304" pitchFamily="18" charset="0"/>
              </a:rPr>
              <a:t>Failure to appeal results in a final order </a:t>
            </a:r>
          </a:p>
          <a:p>
            <a:pPr lvl="2"/>
            <a:r>
              <a:rPr lang="en-US" sz="1600" dirty="0">
                <a:solidFill>
                  <a:schemeClr val="bg1"/>
                </a:solidFill>
                <a:latin typeface="Palatino Linotype" panose="02040502050505030304" pitchFamily="18" charset="0"/>
              </a:rPr>
              <a:t>Get an extension of  time to file appeal if needed </a:t>
            </a:r>
          </a:p>
          <a:p>
            <a:pPr lvl="2"/>
            <a:r>
              <a:rPr lang="en-US" sz="1600" dirty="0">
                <a:solidFill>
                  <a:schemeClr val="bg1"/>
                </a:solidFill>
                <a:latin typeface="Palatino Linotype" panose="02040502050505030304" pitchFamily="18" charset="0"/>
              </a:rPr>
              <a:t>Negotiate a settlement with AGO or be prepared to litigate before the administrative law judge </a:t>
            </a:r>
          </a:p>
          <a:p>
            <a:pPr lvl="2"/>
            <a:r>
              <a:rPr lang="en-US" sz="1600" dirty="0">
                <a:solidFill>
                  <a:schemeClr val="bg1"/>
                </a:solidFill>
                <a:latin typeface="Palatino Linotype" panose="02040502050505030304" pitchFamily="18" charset="0"/>
              </a:rPr>
              <a:t>Appeal procedure – Cal. Code </a:t>
            </a:r>
            <a:r>
              <a:rPr lang="en-US" sz="1600" dirty="0" smtClean="0">
                <a:solidFill>
                  <a:schemeClr val="bg1"/>
                </a:solidFill>
                <a:latin typeface="Palatino Linotype" panose="02040502050505030304" pitchFamily="18" charset="0"/>
              </a:rPr>
              <a:t>Regs., </a:t>
            </a:r>
            <a:r>
              <a:rPr lang="en-US" sz="1600" dirty="0">
                <a:solidFill>
                  <a:schemeClr val="bg1"/>
                </a:solidFill>
                <a:latin typeface="Palatino Linotype" panose="02040502050505030304" pitchFamily="18" charset="0"/>
              </a:rPr>
              <a:t>tit. 11, 999.6-999.8, found at https://www.oag.ca.gov/charities/laws</a:t>
            </a:r>
          </a:p>
          <a:p>
            <a:pPr marL="457200" lvl="1" indent="0" eaLnBrk="1" hangingPunct="1">
              <a:buNone/>
            </a:pPr>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990600"/>
            <a:ext cx="8412163" cy="838200"/>
          </a:xfrm>
        </p:spPr>
        <p:txBody>
          <a:bodyPr/>
          <a:lstStyle/>
          <a:p>
            <a:pPr eaLnBrk="1" hangingPunct="1"/>
            <a:r>
              <a:rPr lang="en-US" altLang="en-US" sz="4000" b="1" dirty="0" smtClean="0">
                <a:solidFill>
                  <a:srgbClr val="FFC000"/>
                </a:solidFill>
                <a:latin typeface="Palatino Linotype" pitchFamily="18" charset="0"/>
              </a:rPr>
              <a:t> </a:t>
            </a:r>
            <a:r>
              <a:rPr lang="en-US" altLang="en-US" sz="3600" b="1" dirty="0" smtClean="0">
                <a:solidFill>
                  <a:srgbClr val="FFC000"/>
                </a:solidFill>
                <a:latin typeface="Palatino Linotype" pitchFamily="18" charset="0"/>
              </a:rPr>
              <a:t>Administrative Enforcement</a:t>
            </a:r>
            <a:br>
              <a:rPr lang="en-US" altLang="en-US" sz="3600" b="1" dirty="0" smtClean="0">
                <a:solidFill>
                  <a:srgbClr val="FFC000"/>
                </a:solidFill>
                <a:latin typeface="Palatino Linotype" pitchFamily="18" charset="0"/>
              </a:rPr>
            </a:br>
            <a:r>
              <a:rPr lang="en-US" altLang="en-US" sz="3600" b="1" dirty="0" smtClean="0">
                <a:solidFill>
                  <a:srgbClr val="FFC000"/>
                </a:solidFill>
                <a:latin typeface="Palatino Linotype" pitchFamily="18" charset="0"/>
              </a:rPr>
              <a:t>Actions</a:t>
            </a: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43582728"/>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128588" y="1822704"/>
            <a:ext cx="8116093" cy="4806696"/>
          </a:xfrm>
        </p:spPr>
        <p:txBody>
          <a:bodyPr/>
          <a:lstStyle/>
          <a:p>
            <a:r>
              <a:rPr lang="en-US" sz="2400" dirty="0" smtClean="0">
                <a:solidFill>
                  <a:schemeClr val="bg1"/>
                </a:solidFill>
                <a:latin typeface="Palatino Linotype" panose="02040502050505030304" pitchFamily="18" charset="0"/>
              </a:rPr>
              <a:t>In 2017, the </a:t>
            </a:r>
            <a:r>
              <a:rPr lang="en-US" sz="2400" dirty="0">
                <a:solidFill>
                  <a:schemeClr val="bg1"/>
                </a:solidFill>
                <a:latin typeface="Palatino Linotype" panose="02040502050505030304" pitchFamily="18" charset="0"/>
              </a:rPr>
              <a:t>Registry suspended 236 charities and revoked 735 charities that were chronically delinquent in their annual reporting </a:t>
            </a:r>
            <a:r>
              <a:rPr lang="en-US" sz="2400" dirty="0" smtClean="0">
                <a:solidFill>
                  <a:schemeClr val="bg1"/>
                </a:solidFill>
                <a:latin typeface="Palatino Linotype" panose="02040502050505030304" pitchFamily="18" charset="0"/>
              </a:rPr>
              <a:t>requirements</a:t>
            </a:r>
            <a:endParaRPr lang="en-US" sz="2400" dirty="0">
              <a:solidFill>
                <a:schemeClr val="bg1"/>
              </a:solidFill>
              <a:latin typeface="Palatino Linotype" panose="02040502050505030304" pitchFamily="18" charset="0"/>
            </a:endParaRPr>
          </a:p>
          <a:p>
            <a:pPr lvl="1"/>
            <a:r>
              <a:rPr lang="en-US" sz="2000" dirty="0">
                <a:solidFill>
                  <a:schemeClr val="bg1"/>
                </a:solidFill>
                <a:latin typeface="Palatino Linotype" panose="02040502050505030304" pitchFamily="18" charset="0"/>
              </a:rPr>
              <a:t>Applicable law: Title 11, California Code of Regulations, sections </a:t>
            </a:r>
            <a:r>
              <a:rPr lang="en-US" sz="2000" dirty="0" smtClean="0">
                <a:solidFill>
                  <a:schemeClr val="bg1"/>
                </a:solidFill>
                <a:latin typeface="Palatino Linotype" panose="02040502050505030304" pitchFamily="18" charset="0"/>
              </a:rPr>
              <a:t>999.6 to 999.9.5</a:t>
            </a:r>
            <a:r>
              <a:rPr lang="en-US" sz="2000" dirty="0">
                <a:solidFill>
                  <a:schemeClr val="bg1"/>
                </a:solidFill>
                <a:latin typeface="Palatino Linotype" panose="02040502050505030304" pitchFamily="18" charset="0"/>
              </a:rPr>
              <a:t> </a:t>
            </a:r>
            <a:r>
              <a:rPr lang="en-US" sz="2400" dirty="0">
                <a:solidFill>
                  <a:schemeClr val="bg1"/>
                </a:solidFill>
                <a:latin typeface="Palatino Linotype" panose="02040502050505030304" pitchFamily="18" charset="0"/>
              </a:rPr>
              <a:t> </a:t>
            </a:r>
          </a:p>
          <a:p>
            <a:r>
              <a:rPr lang="en-US" sz="2400" dirty="0">
                <a:solidFill>
                  <a:schemeClr val="bg1"/>
                </a:solidFill>
                <a:latin typeface="Palatino Linotype" panose="02040502050505030304" pitchFamily="18" charset="0"/>
              </a:rPr>
              <a:t>Approximately 2263 charities were served with administrative notices of intent to suspend for being delinquent in their annual reporting in 2017 </a:t>
            </a:r>
          </a:p>
          <a:p>
            <a:pPr marL="457200" lvl="1" indent="0" eaLnBrk="1" hangingPunct="1">
              <a:buNone/>
            </a:pPr>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990600"/>
            <a:ext cx="8412163" cy="838200"/>
          </a:xfrm>
        </p:spPr>
        <p:txBody>
          <a:bodyPr/>
          <a:lstStyle/>
          <a:p>
            <a:pPr eaLnBrk="1" hangingPunct="1"/>
            <a:r>
              <a:rPr lang="en-US" altLang="en-US" sz="4000" b="1" dirty="0" smtClean="0">
                <a:solidFill>
                  <a:srgbClr val="FFC000"/>
                </a:solidFill>
                <a:latin typeface="Palatino Linotype" pitchFamily="18" charset="0"/>
              </a:rPr>
              <a:t> Registry Data</a:t>
            </a:r>
            <a:endParaRPr lang="en-US" altLang="en-US" sz="2400" b="1" dirty="0" smtClean="0">
              <a:solidFill>
                <a:srgbClr val="FFC000"/>
              </a:solidFill>
              <a:latin typeface="Palatino Linotype" pitchFamily="18" charset="0"/>
            </a:endParaRP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9415931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16175" y="76200"/>
            <a:ext cx="7570787" cy="1065213"/>
          </a:xfrm>
        </p:spPr>
        <p:txBody>
          <a:bodyPr/>
          <a:lstStyle/>
          <a:p>
            <a:endParaRPr lang="en-US" dirty="0"/>
          </a:p>
        </p:txBody>
      </p:sp>
      <p:sp>
        <p:nvSpPr>
          <p:cNvPr id="11" name="Content Placeholder 10"/>
          <p:cNvSpPr>
            <a:spLocks noGrp="1"/>
          </p:cNvSpPr>
          <p:nvPr>
            <p:ph idx="1"/>
          </p:nvPr>
        </p:nvSpPr>
        <p:spPr>
          <a:xfrm>
            <a:off x="420688" y="1371600"/>
            <a:ext cx="7570787" cy="4754563"/>
          </a:xfrm>
        </p:spPr>
        <p:txBody>
          <a:bodyPr/>
          <a:lstStyle/>
          <a:p>
            <a:pPr marL="0" indent="0" algn="ctr">
              <a:buNone/>
            </a:pPr>
            <a:r>
              <a:rPr lang="en-US" altLang="en-US" sz="4000" b="1" dirty="0">
                <a:solidFill>
                  <a:srgbClr val="FFC000"/>
                </a:solidFill>
                <a:latin typeface="Palatino Linotype" pitchFamily="18" charset="0"/>
              </a:rPr>
              <a:t>Registry Data</a:t>
            </a:r>
            <a:endParaRPr lang="en-US" sz="4000" dirty="0" smtClean="0">
              <a:solidFill>
                <a:schemeClr val="bg1"/>
              </a:solidFill>
            </a:endParaRPr>
          </a:p>
          <a:p>
            <a:r>
              <a:rPr lang="en-US" sz="2400" dirty="0" smtClean="0">
                <a:solidFill>
                  <a:schemeClr val="bg1"/>
                </a:solidFill>
                <a:latin typeface="Palatino Linotype" panose="02040502050505030304" pitchFamily="18" charset="0"/>
              </a:rPr>
              <a:t>In 2018, </a:t>
            </a:r>
            <a:r>
              <a:rPr lang="en-US" sz="2400" dirty="0">
                <a:solidFill>
                  <a:schemeClr val="bg1"/>
                </a:solidFill>
                <a:latin typeface="Palatino Linotype" panose="02040502050505030304" pitchFamily="18" charset="0"/>
              </a:rPr>
              <a:t>the Registry </a:t>
            </a:r>
            <a:r>
              <a:rPr lang="en-US" sz="2400" dirty="0" smtClean="0">
                <a:solidFill>
                  <a:schemeClr val="bg1"/>
                </a:solidFill>
                <a:latin typeface="Palatino Linotype" panose="02040502050505030304" pitchFamily="18" charset="0"/>
              </a:rPr>
              <a:t>suspended 338 </a:t>
            </a:r>
            <a:r>
              <a:rPr lang="en-US" sz="2400" dirty="0">
                <a:solidFill>
                  <a:schemeClr val="bg1"/>
                </a:solidFill>
                <a:latin typeface="Palatino Linotype" panose="02040502050505030304" pitchFamily="18" charset="0"/>
              </a:rPr>
              <a:t>charities and revoked </a:t>
            </a:r>
            <a:r>
              <a:rPr lang="en-US" sz="2400" dirty="0" smtClean="0">
                <a:solidFill>
                  <a:schemeClr val="bg1"/>
                </a:solidFill>
                <a:latin typeface="Palatino Linotype" panose="02040502050505030304" pitchFamily="18" charset="0"/>
              </a:rPr>
              <a:t>225 </a:t>
            </a:r>
            <a:r>
              <a:rPr lang="en-US" sz="2400" dirty="0">
                <a:solidFill>
                  <a:schemeClr val="bg1"/>
                </a:solidFill>
                <a:latin typeface="Palatino Linotype" panose="02040502050505030304" pitchFamily="18" charset="0"/>
              </a:rPr>
              <a:t>charities that were chronically delinquent in their annual reporting </a:t>
            </a:r>
            <a:r>
              <a:rPr lang="en-US" sz="2400" dirty="0" smtClean="0">
                <a:solidFill>
                  <a:schemeClr val="bg1"/>
                </a:solidFill>
                <a:latin typeface="Palatino Linotype" panose="02040502050505030304" pitchFamily="18" charset="0"/>
              </a:rPr>
              <a:t>requirements</a:t>
            </a:r>
            <a:r>
              <a:rPr lang="en-US" sz="2000" dirty="0">
                <a:solidFill>
                  <a:schemeClr val="bg1"/>
                </a:solidFill>
                <a:latin typeface="Palatino Linotype" panose="02040502050505030304" pitchFamily="18" charset="0"/>
              </a:rPr>
              <a:t> </a:t>
            </a:r>
            <a:r>
              <a:rPr lang="en-US" sz="2400" dirty="0">
                <a:solidFill>
                  <a:schemeClr val="bg1"/>
                </a:solidFill>
                <a:latin typeface="Palatino Linotype" panose="02040502050505030304" pitchFamily="18" charset="0"/>
              </a:rPr>
              <a:t> </a:t>
            </a:r>
          </a:p>
          <a:p>
            <a:r>
              <a:rPr lang="en-US" sz="2400" dirty="0">
                <a:solidFill>
                  <a:schemeClr val="bg1"/>
                </a:solidFill>
                <a:latin typeface="Palatino Linotype" panose="02040502050505030304" pitchFamily="18" charset="0"/>
              </a:rPr>
              <a:t>Approximately </a:t>
            </a:r>
            <a:r>
              <a:rPr lang="en-US" sz="2400" dirty="0" smtClean="0">
                <a:solidFill>
                  <a:schemeClr val="bg1"/>
                </a:solidFill>
                <a:latin typeface="Palatino Linotype" panose="02040502050505030304" pitchFamily="18" charset="0"/>
              </a:rPr>
              <a:t>3748 </a:t>
            </a:r>
            <a:r>
              <a:rPr lang="en-US" sz="2400" dirty="0">
                <a:solidFill>
                  <a:schemeClr val="bg1"/>
                </a:solidFill>
                <a:latin typeface="Palatino Linotype" panose="02040502050505030304" pitchFamily="18" charset="0"/>
              </a:rPr>
              <a:t>charities were served with administrative notices of intent to suspend for being delinquent in their annual reporting in </a:t>
            </a:r>
            <a:r>
              <a:rPr lang="en-US" sz="2400" dirty="0" smtClean="0">
                <a:solidFill>
                  <a:schemeClr val="bg1"/>
                </a:solidFill>
                <a:latin typeface="Palatino Linotype" panose="02040502050505030304" pitchFamily="18" charset="0"/>
              </a:rPr>
              <a:t>2018.</a:t>
            </a:r>
            <a:r>
              <a:rPr lang="en-US" sz="2400" dirty="0">
                <a:solidFill>
                  <a:schemeClr val="bg1"/>
                </a:solidFill>
                <a:latin typeface="Palatino Linotype" panose="02040502050505030304" pitchFamily="18" charset="0"/>
              </a:rPr>
              <a:t> </a:t>
            </a:r>
            <a:endParaRPr lang="en-US" sz="2400" dirty="0" smtClean="0">
              <a:solidFill>
                <a:schemeClr val="bg1"/>
              </a:solidFill>
              <a:latin typeface="Palatino Linotype" panose="02040502050505030304" pitchFamily="18" charset="0"/>
            </a:endParaRPr>
          </a:p>
          <a:p>
            <a:r>
              <a:rPr lang="en-US" sz="2400" dirty="0" smtClean="0">
                <a:solidFill>
                  <a:schemeClr val="bg1"/>
                </a:solidFill>
                <a:latin typeface="Palatino Linotype" panose="02040502050505030304" pitchFamily="18" charset="0"/>
              </a:rPr>
              <a:t>Since November 2018 252 Cease and Desist Orders have been issued to Veteran and Animal welfare charities. </a:t>
            </a:r>
          </a:p>
          <a:p>
            <a:pPr marL="0" indent="0">
              <a:buNone/>
            </a:pPr>
            <a:endParaRPr lang="en-US" sz="2400" dirty="0">
              <a:solidFill>
                <a:schemeClr val="bg1"/>
              </a:solidFill>
            </a:endParaRPr>
          </a:p>
          <a:p>
            <a:endParaRPr lang="en-US" dirty="0"/>
          </a:p>
        </p:txBody>
      </p:sp>
      <p:grpSp>
        <p:nvGrpSpPr>
          <p:cNvPr id="4" name="Group 3"/>
          <p:cNvGrpSpPr/>
          <p:nvPr/>
        </p:nvGrpSpPr>
        <p:grpSpPr>
          <a:xfrm>
            <a:off x="509588" y="0"/>
            <a:ext cx="7391400" cy="1141413"/>
            <a:chOff x="509588" y="0"/>
            <a:chExt cx="7391400" cy="1141413"/>
          </a:xfrm>
        </p:grpSpPr>
        <p:cxnSp>
          <p:nvCxnSpPr>
            <p:cNvPr id="5" name="Straight Connector 4"/>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6"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857320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128587" y="2362200"/>
            <a:ext cx="8192293" cy="4267200"/>
          </a:xfrm>
        </p:spPr>
        <p:txBody>
          <a:bodyPr/>
          <a:lstStyle/>
          <a:p>
            <a:pPr eaLnBrk="1" hangingPunct="1"/>
            <a:r>
              <a:rPr lang="en-US" altLang="en-US" sz="2800" dirty="0" smtClean="0">
                <a:solidFill>
                  <a:schemeClr val="bg1"/>
                </a:solidFill>
                <a:latin typeface="Palatino Linotype" pitchFamily="18" charset="0"/>
              </a:rPr>
              <a:t>Consent :</a:t>
            </a:r>
            <a:endParaRPr lang="en-US" altLang="en-US" sz="2800" dirty="0">
              <a:solidFill>
                <a:schemeClr val="bg1"/>
              </a:solidFill>
              <a:latin typeface="Palatino Linotype" pitchFamily="18" charset="0"/>
            </a:endParaRPr>
          </a:p>
          <a:p>
            <a:pPr lvl="1" eaLnBrk="1" hangingPunct="1"/>
            <a:r>
              <a:rPr lang="en-US" altLang="en-US" sz="2000" dirty="0">
                <a:solidFill>
                  <a:schemeClr val="bg1"/>
                </a:solidFill>
                <a:latin typeface="Palatino Linotype" pitchFamily="18" charset="0"/>
              </a:rPr>
              <a:t>Voluntary </a:t>
            </a:r>
            <a:r>
              <a:rPr lang="en-US" altLang="en-US" sz="2000" dirty="0" smtClean="0">
                <a:solidFill>
                  <a:schemeClr val="bg1"/>
                </a:solidFill>
                <a:latin typeface="Palatino Linotype" pitchFamily="18" charset="0"/>
              </a:rPr>
              <a:t>dissolution:  </a:t>
            </a:r>
            <a:r>
              <a:rPr lang="en-US" altLang="en-US" sz="2000" dirty="0">
                <a:solidFill>
                  <a:schemeClr val="bg1"/>
                </a:solidFill>
                <a:latin typeface="Palatino Linotype" pitchFamily="18" charset="0"/>
              </a:rPr>
              <a:t>requires AG </a:t>
            </a:r>
            <a:r>
              <a:rPr lang="en-US" altLang="en-US" sz="2000" dirty="0" smtClean="0">
                <a:solidFill>
                  <a:schemeClr val="bg1"/>
                </a:solidFill>
                <a:latin typeface="Palatino Linotype" pitchFamily="18" charset="0"/>
              </a:rPr>
              <a:t>letter waiving objections to dissolution and distribution of </a:t>
            </a:r>
            <a:r>
              <a:rPr lang="en-US" altLang="en-US" sz="2000" dirty="0">
                <a:solidFill>
                  <a:schemeClr val="bg1"/>
                </a:solidFill>
                <a:latin typeface="Palatino Linotype" pitchFamily="18" charset="0"/>
              </a:rPr>
              <a:t>assets (applies NP PB, NP Religious, and NP MB w/assets held in charitable </a:t>
            </a:r>
            <a:r>
              <a:rPr lang="en-US" altLang="en-US" sz="2000" dirty="0" smtClean="0">
                <a:solidFill>
                  <a:schemeClr val="bg1"/>
                </a:solidFill>
                <a:latin typeface="Palatino Linotype" pitchFamily="18" charset="0"/>
              </a:rPr>
              <a:t>trust)</a:t>
            </a:r>
          </a:p>
          <a:p>
            <a:pPr lvl="1" eaLnBrk="1" hangingPunct="1"/>
            <a:r>
              <a:rPr lang="en-US" altLang="en-US" sz="2000" dirty="0" smtClean="0">
                <a:solidFill>
                  <a:schemeClr val="bg1"/>
                </a:solidFill>
                <a:latin typeface="Palatino Linotype" pitchFamily="18" charset="0"/>
              </a:rPr>
              <a:t>Conversion </a:t>
            </a:r>
            <a:r>
              <a:rPr lang="en-US" altLang="en-US" sz="2000" dirty="0">
                <a:solidFill>
                  <a:schemeClr val="bg1"/>
                </a:solidFill>
                <a:latin typeface="Palatino Linotype" pitchFamily="18" charset="0"/>
              </a:rPr>
              <a:t>to mutual benefit or for-profit </a:t>
            </a:r>
            <a:r>
              <a:rPr lang="en-US" altLang="en-US" sz="2000" dirty="0" smtClean="0">
                <a:solidFill>
                  <a:schemeClr val="bg1"/>
                </a:solidFill>
                <a:latin typeface="Palatino Linotype" pitchFamily="18" charset="0"/>
              </a:rPr>
              <a:t>if have charitable assets</a:t>
            </a:r>
          </a:p>
          <a:p>
            <a:pPr lvl="1" eaLnBrk="1" hangingPunct="1"/>
            <a:r>
              <a:rPr lang="en-US" altLang="en-US" sz="2000" dirty="0" smtClean="0">
                <a:solidFill>
                  <a:schemeClr val="bg1"/>
                </a:solidFill>
                <a:latin typeface="Palatino Linotype" pitchFamily="18" charset="0"/>
              </a:rPr>
              <a:t>Merger </a:t>
            </a:r>
            <a:r>
              <a:rPr lang="en-US" altLang="en-US" sz="2000" dirty="0">
                <a:solidFill>
                  <a:schemeClr val="bg1"/>
                </a:solidFill>
                <a:latin typeface="Palatino Linotype" pitchFamily="18" charset="0"/>
              </a:rPr>
              <a:t>involving a nonprofit public benefit corporation and a for-profit corporation</a:t>
            </a:r>
          </a:p>
          <a:p>
            <a:pPr lvl="1" eaLnBrk="1" hangingPunct="1"/>
            <a:r>
              <a:rPr lang="en-US" altLang="en-US" sz="2000" dirty="0">
                <a:solidFill>
                  <a:schemeClr val="bg1"/>
                </a:solidFill>
                <a:latin typeface="Palatino Linotype" pitchFamily="18" charset="0"/>
              </a:rPr>
              <a:t>Loans to directors and officers (with exceptions)</a:t>
            </a:r>
          </a:p>
          <a:p>
            <a:pPr lvl="1" eaLnBrk="1" hangingPunct="1"/>
            <a:r>
              <a:rPr lang="en-US" altLang="en-US" sz="2000" dirty="0">
                <a:solidFill>
                  <a:schemeClr val="bg1"/>
                </a:solidFill>
                <a:latin typeface="Palatino Linotype" pitchFamily="18" charset="0"/>
              </a:rPr>
              <a:t>Sale or transfer of nonprofit health facility</a:t>
            </a:r>
          </a:p>
          <a:p>
            <a:pPr marL="457200" lvl="1" indent="0" eaLnBrk="1" hangingPunct="1">
              <a:buNone/>
            </a:pPr>
            <a:r>
              <a:rPr lang="en-US" altLang="en-US" sz="2000" dirty="0" smtClean="0">
                <a:solidFill>
                  <a:schemeClr val="bg1"/>
                </a:solidFill>
                <a:latin typeface="Palatino Linotype" pitchFamily="18" charset="0"/>
              </a:rPr>
              <a:t>See </a:t>
            </a:r>
            <a:r>
              <a:rPr lang="en-US" altLang="en-US" sz="2000" dirty="0">
                <a:solidFill>
                  <a:schemeClr val="bg1"/>
                </a:solidFill>
                <a:latin typeface="Palatino Linotype" pitchFamily="18" charset="0"/>
              </a:rPr>
              <a:t>Nonprofit Transactions Guide at www.oag.ca.gov/charities</a:t>
            </a:r>
          </a:p>
          <a:p>
            <a:pPr lvl="1" eaLnBrk="1" hangingPunct="1"/>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1141412"/>
            <a:ext cx="8412163" cy="992187"/>
          </a:xfrm>
        </p:spPr>
        <p:txBody>
          <a:bodyPr/>
          <a:lstStyle/>
          <a:p>
            <a:pPr eaLnBrk="1" hangingPunct="1"/>
            <a:r>
              <a:rPr lang="en-US" altLang="en-US" sz="4000" b="1" dirty="0">
                <a:solidFill>
                  <a:srgbClr val="FFC000"/>
                </a:solidFill>
                <a:latin typeface="Palatino Linotype" pitchFamily="18" charset="0"/>
              </a:rPr>
              <a:t>Transactions Requiring </a:t>
            </a:r>
            <a:r>
              <a:rPr lang="en-US" altLang="en-US" sz="4000" b="1" dirty="0" smtClean="0">
                <a:solidFill>
                  <a:srgbClr val="FFC000"/>
                </a:solidFill>
                <a:latin typeface="Palatino Linotype" pitchFamily="18" charset="0"/>
              </a:rPr>
              <a:t>Notice to Attorney General or Consent</a:t>
            </a: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64116260"/>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0" y="2286000"/>
            <a:ext cx="8412163" cy="5029200"/>
          </a:xfrm>
        </p:spPr>
        <p:txBody>
          <a:bodyPr/>
          <a:lstStyle/>
          <a:p>
            <a:pPr eaLnBrk="1" hangingPunct="1"/>
            <a:r>
              <a:rPr lang="en-US" altLang="en-US" sz="2400" dirty="0">
                <a:solidFill>
                  <a:schemeClr val="bg1"/>
                </a:solidFill>
                <a:latin typeface="Palatino Linotype" pitchFamily="18" charset="0"/>
              </a:rPr>
              <a:t>20-Day Notice:</a:t>
            </a:r>
          </a:p>
          <a:p>
            <a:pPr lvl="1" eaLnBrk="1" hangingPunct="1"/>
            <a:r>
              <a:rPr lang="en-US" altLang="en-US" sz="2000" dirty="0">
                <a:solidFill>
                  <a:schemeClr val="bg1"/>
                </a:solidFill>
                <a:latin typeface="Palatino Linotype" pitchFamily="18" charset="0"/>
              </a:rPr>
              <a:t>Sale or disposition of all or substantially all assets</a:t>
            </a:r>
          </a:p>
          <a:p>
            <a:pPr lvl="1" eaLnBrk="1" hangingPunct="1"/>
            <a:r>
              <a:rPr lang="en-US" altLang="en-US" sz="2000" dirty="0">
                <a:solidFill>
                  <a:schemeClr val="bg1"/>
                </a:solidFill>
                <a:latin typeface="Palatino Linotype" pitchFamily="18" charset="0"/>
              </a:rPr>
              <a:t>Merger involving two nonprofit public benefit, or religious corporations</a:t>
            </a:r>
          </a:p>
          <a:p>
            <a:r>
              <a:rPr lang="en-US" sz="2400" dirty="0">
                <a:solidFill>
                  <a:schemeClr val="bg1"/>
                </a:solidFill>
                <a:latin typeface="Palatino Linotype" panose="02040502050505030304" pitchFamily="18" charset="0"/>
              </a:rPr>
              <a:t>Trusts</a:t>
            </a:r>
            <a:r>
              <a:rPr lang="en-US" sz="2800" dirty="0">
                <a:solidFill>
                  <a:schemeClr val="bg1"/>
                </a:solidFill>
                <a:latin typeface="Palatino Linotype" panose="02040502050505030304" pitchFamily="18" charset="0"/>
              </a:rPr>
              <a:t> </a:t>
            </a:r>
            <a:r>
              <a:rPr lang="en-US" sz="1800" dirty="0">
                <a:solidFill>
                  <a:schemeClr val="bg1"/>
                </a:solidFill>
                <a:latin typeface="Palatino Linotype" panose="02040502050505030304" pitchFamily="18" charset="0"/>
              </a:rPr>
              <a:t>(see, </a:t>
            </a:r>
            <a:r>
              <a:rPr lang="en-US" sz="1800" dirty="0" smtClean="0">
                <a:solidFill>
                  <a:schemeClr val="bg1"/>
                </a:solidFill>
                <a:latin typeface="Palatino Linotype" panose="02040502050505030304" pitchFamily="18" charset="0"/>
              </a:rPr>
              <a:t>e.g</a:t>
            </a:r>
            <a:r>
              <a:rPr lang="en-US" sz="1800" dirty="0">
                <a:solidFill>
                  <a:schemeClr val="bg1"/>
                </a:solidFill>
                <a:latin typeface="Palatino Linotype" panose="02040502050505030304" pitchFamily="18" charset="0"/>
              </a:rPr>
              <a:t>., Probate Code 15004 for AG Jurisdiction)</a:t>
            </a:r>
          </a:p>
          <a:p>
            <a:pPr lvl="1"/>
            <a:r>
              <a:rPr lang="en-US" sz="2000" dirty="0">
                <a:solidFill>
                  <a:schemeClr val="bg1"/>
                </a:solidFill>
                <a:latin typeface="Palatino Linotype" panose="02040502050505030304" pitchFamily="18" charset="0"/>
              </a:rPr>
              <a:t>To terminate:  written consent of settlor and all beneficiaries w/o court approval, and with notice to AG, or consent of all beneficiaries and court approval, with notice to AG for irrevocable trusts </a:t>
            </a:r>
          </a:p>
          <a:p>
            <a:pPr lvl="1"/>
            <a:r>
              <a:rPr lang="en-US" sz="2000" dirty="0" smtClean="0">
                <a:solidFill>
                  <a:schemeClr val="bg1"/>
                </a:solidFill>
                <a:latin typeface="Palatino Linotype" panose="02040502050505030304" pitchFamily="18" charset="0"/>
              </a:rPr>
              <a:t>Notice to AG for all charitable devise or trust w/o designated charity or resident trustee (Prob. Code 8111)</a:t>
            </a:r>
          </a:p>
          <a:p>
            <a:pPr lvl="1"/>
            <a:r>
              <a:rPr lang="en-US" sz="2000" dirty="0" smtClean="0">
                <a:solidFill>
                  <a:schemeClr val="bg1"/>
                </a:solidFill>
                <a:latin typeface="Palatino Linotype" panose="02040502050505030304" pitchFamily="18" charset="0"/>
              </a:rPr>
              <a:t>For Guidance see our Probate Notice Requirements Link at oag.ca.gov/charities </a:t>
            </a:r>
          </a:p>
          <a:p>
            <a:pPr lvl="1" eaLnBrk="1" hangingPunct="1"/>
            <a:endParaRPr lang="en-US" altLang="en-US" sz="1600" dirty="0" smtClean="0">
              <a:solidFill>
                <a:srgbClr val="FFC000"/>
              </a:solidFill>
              <a:latin typeface="Palatino Linotype" pitchFamily="18" charset="0"/>
            </a:endParaRPr>
          </a:p>
        </p:txBody>
      </p:sp>
      <p:sp>
        <p:nvSpPr>
          <p:cNvPr id="3075" name="Rectangle 2"/>
          <p:cNvSpPr>
            <a:spLocks noGrp="1" noChangeArrowheads="1"/>
          </p:cNvSpPr>
          <p:nvPr>
            <p:ph type="title"/>
          </p:nvPr>
        </p:nvSpPr>
        <p:spPr>
          <a:xfrm>
            <a:off x="0" y="1141413"/>
            <a:ext cx="8412163" cy="839788"/>
          </a:xfrm>
        </p:spPr>
        <p:txBody>
          <a:bodyPr/>
          <a:lstStyle/>
          <a:p>
            <a:pPr eaLnBrk="1" hangingPunct="1"/>
            <a:r>
              <a:rPr lang="en-US" altLang="en-US" sz="4000" b="1" dirty="0">
                <a:solidFill>
                  <a:srgbClr val="FFC000"/>
                </a:solidFill>
                <a:latin typeface="Palatino Linotype" pitchFamily="18" charset="0"/>
              </a:rPr>
              <a:t>Transactions Requiring </a:t>
            </a:r>
            <a:r>
              <a:rPr lang="en-US" altLang="en-US" sz="4000" b="1" dirty="0" smtClean="0">
                <a:solidFill>
                  <a:srgbClr val="FFC000"/>
                </a:solidFill>
                <a:latin typeface="Palatino Linotype" pitchFamily="18" charset="0"/>
              </a:rPr>
              <a:t>Notice to Attorney General or Consent</a:t>
            </a:r>
          </a:p>
        </p:txBody>
      </p:sp>
      <p:grpSp>
        <p:nvGrpSpPr>
          <p:cNvPr id="2" name="Group 1"/>
          <p:cNvGrpSpPr/>
          <p:nvPr/>
        </p:nvGrpSpPr>
        <p:grpSpPr>
          <a:xfrm>
            <a:off x="509588" y="0"/>
            <a:ext cx="7391400" cy="1141413"/>
            <a:chOff x="509588" y="0"/>
            <a:chExt cx="7391400" cy="1141413"/>
          </a:xfrm>
        </p:grpSpPr>
        <p:cxnSp>
          <p:nvCxnSpPr>
            <p:cNvPr id="17" name="Straight Connector 16"/>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3080"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02656109"/>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319881" y="1676400"/>
            <a:ext cx="8092282" cy="5181600"/>
          </a:xfrm>
        </p:spPr>
        <p:txBody>
          <a:bodyPr/>
          <a:lstStyle/>
          <a:p>
            <a:pPr eaLnBrk="1" hangingPunct="1">
              <a:defRPr/>
            </a:pPr>
            <a:r>
              <a:rPr lang="en-US" altLang="en-US" sz="2400" b="1" dirty="0" smtClean="0">
                <a:solidFill>
                  <a:schemeClr val="bg1"/>
                </a:solidFill>
                <a:latin typeface="Palatino Linotype" panose="02040502050505030304" pitchFamily="18" charset="0"/>
              </a:rPr>
              <a:t>Website:  </a:t>
            </a:r>
            <a:r>
              <a:rPr lang="en-US" altLang="en-US" sz="2000" b="1" dirty="0" smtClean="0">
                <a:solidFill>
                  <a:schemeClr val="bg1"/>
                </a:solidFill>
                <a:latin typeface="Palatino Linotype" panose="02040502050505030304" pitchFamily="18" charset="0"/>
                <a:hlinkClick r:id="rId3"/>
              </a:rPr>
              <a:t>www.oag.ca.gov/charities</a:t>
            </a:r>
            <a:endParaRPr lang="en-US" altLang="en-US" sz="2000" b="1" dirty="0" smtClean="0">
              <a:solidFill>
                <a:schemeClr val="bg1"/>
              </a:solidFill>
              <a:latin typeface="Palatino Linotype" panose="02040502050505030304" pitchFamily="18" charset="0"/>
            </a:endParaRPr>
          </a:p>
          <a:p>
            <a:pPr lvl="1"/>
            <a:r>
              <a:rPr lang="en-US" sz="2000" b="1" dirty="0" smtClean="0">
                <a:solidFill>
                  <a:schemeClr val="bg1"/>
                </a:solidFill>
                <a:latin typeface="Palatino Linotype" panose="02040502050505030304" pitchFamily="18" charset="0"/>
              </a:rPr>
              <a:t>Registry </a:t>
            </a:r>
            <a:r>
              <a:rPr lang="en-US" sz="2000" b="1" dirty="0">
                <a:solidFill>
                  <a:schemeClr val="bg1"/>
                </a:solidFill>
                <a:latin typeface="Palatino Linotype" panose="02040502050505030304" pitchFamily="18" charset="0"/>
              </a:rPr>
              <a:t>Verification </a:t>
            </a:r>
            <a:r>
              <a:rPr lang="en-US" sz="2000" b="1" dirty="0" smtClean="0">
                <a:solidFill>
                  <a:schemeClr val="bg1"/>
                </a:solidFill>
                <a:latin typeface="Palatino Linotype" panose="02040502050505030304" pitchFamily="18" charset="0"/>
              </a:rPr>
              <a:t>Search (Delinquency </a:t>
            </a:r>
            <a:r>
              <a:rPr lang="en-US" sz="2000" b="1" dirty="0">
                <a:solidFill>
                  <a:schemeClr val="bg1"/>
                </a:solidFill>
                <a:latin typeface="Palatino Linotype" panose="02040502050505030304" pitchFamily="18" charset="0"/>
              </a:rPr>
              <a:t>and suspension notices are posted on the Registry’s </a:t>
            </a:r>
            <a:r>
              <a:rPr lang="en-US" sz="2000" b="1" dirty="0" smtClean="0">
                <a:solidFill>
                  <a:schemeClr val="bg1"/>
                </a:solidFill>
                <a:latin typeface="Palatino Linotype" panose="02040502050505030304" pitchFamily="18" charset="0"/>
              </a:rPr>
              <a:t>website)</a:t>
            </a:r>
            <a:endParaRPr lang="en-US" sz="2000" b="1" dirty="0">
              <a:solidFill>
                <a:schemeClr val="bg1"/>
              </a:solidFill>
              <a:latin typeface="Palatino Linotype" panose="02040502050505030304" pitchFamily="18" charset="0"/>
            </a:endParaRPr>
          </a:p>
          <a:p>
            <a:pPr lvl="1" eaLnBrk="1" hangingPunct="1">
              <a:defRPr/>
            </a:pPr>
            <a:r>
              <a:rPr lang="en-US" altLang="en-US" sz="2000" b="1" dirty="0" smtClean="0">
                <a:solidFill>
                  <a:schemeClr val="bg1"/>
                </a:solidFill>
                <a:latin typeface="Palatino Linotype" panose="02040502050505030304" pitchFamily="18" charset="0"/>
              </a:rPr>
              <a:t>Probate Notice Requirements</a:t>
            </a:r>
          </a:p>
          <a:p>
            <a:pPr lvl="1" eaLnBrk="1" hangingPunct="1">
              <a:defRPr/>
            </a:pPr>
            <a:r>
              <a:rPr lang="en-US" altLang="en-US" sz="2000" b="1" dirty="0" smtClean="0">
                <a:solidFill>
                  <a:schemeClr val="bg1"/>
                </a:solidFill>
                <a:latin typeface="Palatino Linotype" panose="02040502050505030304" pitchFamily="18" charset="0"/>
              </a:rPr>
              <a:t>Past Webinars: Guide for Charities, Curing Delinquency  </a:t>
            </a:r>
          </a:p>
          <a:p>
            <a:pPr lvl="1" eaLnBrk="1" hangingPunct="1">
              <a:defRPr/>
            </a:pPr>
            <a:r>
              <a:rPr lang="en-US" altLang="en-US" sz="2000" b="1" dirty="0" smtClean="0">
                <a:solidFill>
                  <a:schemeClr val="bg1"/>
                </a:solidFill>
                <a:latin typeface="Palatino Linotype" panose="02040502050505030304" pitchFamily="18" charset="0"/>
              </a:rPr>
              <a:t>Future Webinars:  Initial Registration, March 26, 2019 @ 1:00 p.m. </a:t>
            </a:r>
          </a:p>
          <a:p>
            <a:pPr lvl="2" eaLnBrk="1" hangingPunct="1">
              <a:defRPr/>
            </a:pPr>
            <a:r>
              <a:rPr lang="pt-BR" sz="1400" b="1" dirty="0" smtClean="0">
                <a:solidFill>
                  <a:schemeClr val="bg1"/>
                </a:solidFill>
                <a:latin typeface="Palatino Linotype" panose="02040502050505030304" pitchFamily="18" charset="0"/>
              </a:rPr>
              <a:t>h </a:t>
            </a:r>
            <a:r>
              <a:rPr lang="pt-BR" sz="1400" b="1" dirty="0">
                <a:solidFill>
                  <a:schemeClr val="bg1"/>
                </a:solidFill>
                <a:latin typeface="Palatino Linotype" panose="02040502050505030304" pitchFamily="18" charset="0"/>
              </a:rPr>
              <a:t>t t p s : / / o a g . c a . g o v / c h a r i t i e s / i n i t i a l r e g i s t r a t i o n - l i v e</a:t>
            </a:r>
            <a:endParaRPr lang="en-US" altLang="en-US" sz="1400" b="1" dirty="0" smtClean="0">
              <a:solidFill>
                <a:schemeClr val="bg1"/>
              </a:solidFill>
              <a:latin typeface="Palatino Linotype" panose="02040502050505030304" pitchFamily="18" charset="0"/>
            </a:endParaRPr>
          </a:p>
          <a:p>
            <a:pPr lvl="1" eaLnBrk="1" hangingPunct="1">
              <a:defRPr/>
            </a:pPr>
            <a:r>
              <a:rPr lang="en-US" altLang="en-US" sz="2000" b="1" dirty="0" smtClean="0">
                <a:solidFill>
                  <a:schemeClr val="bg1"/>
                </a:solidFill>
                <a:latin typeface="Palatino Linotype" panose="02040502050505030304" pitchFamily="18" charset="0"/>
              </a:rPr>
              <a:t>Registry Publications:</a:t>
            </a:r>
            <a:endParaRPr lang="en-US" altLang="en-US" sz="2000" b="1" dirty="0">
              <a:solidFill>
                <a:schemeClr val="bg1"/>
              </a:solidFill>
              <a:latin typeface="Palatino Linotype" panose="02040502050505030304" pitchFamily="18" charset="0"/>
            </a:endParaRPr>
          </a:p>
          <a:p>
            <a:pPr lvl="2" eaLnBrk="1" hangingPunct="1">
              <a:defRPr/>
            </a:pPr>
            <a:r>
              <a:rPr lang="en-US" altLang="en-US" sz="1600" b="1" dirty="0">
                <a:solidFill>
                  <a:schemeClr val="bg1"/>
                </a:solidFill>
                <a:latin typeface="Palatino Linotype" panose="02040502050505030304" pitchFamily="18" charset="0"/>
              </a:rPr>
              <a:t>Attorney General’s Guide for Charities</a:t>
            </a:r>
          </a:p>
          <a:p>
            <a:pPr lvl="2" eaLnBrk="1" hangingPunct="1">
              <a:defRPr/>
            </a:pPr>
            <a:r>
              <a:rPr lang="en-US" altLang="en-US" sz="1600" b="1" dirty="0">
                <a:solidFill>
                  <a:schemeClr val="bg1"/>
                </a:solidFill>
                <a:latin typeface="Palatino Linotype" panose="02040502050505030304" pitchFamily="18" charset="0"/>
              </a:rPr>
              <a:t>Model Contract – Basic Components of a Fundraising Representation Agreement </a:t>
            </a:r>
          </a:p>
          <a:p>
            <a:pPr lvl="2" eaLnBrk="1" hangingPunct="1">
              <a:defRPr/>
            </a:pPr>
            <a:r>
              <a:rPr lang="en-US" altLang="en-US" sz="1600" b="1" dirty="0">
                <a:solidFill>
                  <a:schemeClr val="bg1"/>
                </a:solidFill>
                <a:latin typeface="Palatino Linotype" panose="02040502050505030304" pitchFamily="18" charset="0"/>
              </a:rPr>
              <a:t>Guide for Crowdfunding Sites, Charities, and Donors</a:t>
            </a:r>
          </a:p>
          <a:p>
            <a:pPr lvl="2" eaLnBrk="1" hangingPunct="1">
              <a:defRPr/>
            </a:pPr>
            <a:r>
              <a:rPr lang="en-US" altLang="en-US" sz="1600" b="1" dirty="0">
                <a:solidFill>
                  <a:schemeClr val="bg1"/>
                </a:solidFill>
                <a:latin typeface="Palatino Linotype" panose="02040502050505030304" pitchFamily="18" charset="0"/>
              </a:rPr>
              <a:t>Gift in Kind Publication</a:t>
            </a:r>
          </a:p>
          <a:p>
            <a:pPr lvl="2" eaLnBrk="1" hangingPunct="1">
              <a:defRPr/>
            </a:pPr>
            <a:r>
              <a:rPr lang="en-US" altLang="en-US" sz="1600" b="1" dirty="0">
                <a:solidFill>
                  <a:schemeClr val="bg1"/>
                </a:solidFill>
                <a:latin typeface="Palatino Linotype" panose="02040502050505030304" pitchFamily="18" charset="0"/>
              </a:rPr>
              <a:t>Nonprofit Transaction Requiring Notice or Approval by the Attorney General</a:t>
            </a:r>
          </a:p>
          <a:p>
            <a:pPr lvl="1" eaLnBrk="1" hangingPunct="1">
              <a:defRPr/>
            </a:pPr>
            <a:endParaRPr lang="en-US" altLang="en-US" sz="2000" b="1" dirty="0" smtClean="0">
              <a:solidFill>
                <a:schemeClr val="bg1"/>
              </a:solidFill>
              <a:latin typeface="Palatino Linotype" pitchFamily="18" charset="0"/>
            </a:endParaRPr>
          </a:p>
          <a:p>
            <a:pPr marL="457200" lvl="1" indent="0" eaLnBrk="1" hangingPunct="1">
              <a:buFontTx/>
              <a:buNone/>
              <a:defRPr/>
            </a:pPr>
            <a:endParaRPr lang="en-US" altLang="en-US" sz="2000" b="1" dirty="0" smtClean="0">
              <a:solidFill>
                <a:srgbClr val="FFC000"/>
              </a:solidFill>
              <a:latin typeface="Palatino Linotype" pitchFamily="18" charset="0"/>
            </a:endParaRPr>
          </a:p>
          <a:p>
            <a:pPr marL="457200" lvl="1" indent="0" eaLnBrk="1" hangingPunct="1">
              <a:buFontTx/>
              <a:buNone/>
              <a:defRPr/>
            </a:pPr>
            <a:endParaRPr lang="en-US" altLang="en-US" sz="2000" dirty="0" smtClean="0">
              <a:solidFill>
                <a:srgbClr val="FFC000"/>
              </a:solidFill>
              <a:latin typeface="Palatino Linotype" pitchFamily="18" charset="0"/>
            </a:endParaRPr>
          </a:p>
          <a:p>
            <a:pPr marL="457200" lvl="1" indent="0" eaLnBrk="1" hangingPunct="1">
              <a:buFontTx/>
              <a:buNone/>
              <a:defRPr/>
            </a:pPr>
            <a:endParaRPr lang="en-US" altLang="en-US" sz="2000" dirty="0">
              <a:solidFill>
                <a:srgbClr val="FFC000"/>
              </a:solidFill>
              <a:latin typeface="Palatino Linotype" pitchFamily="18" charset="0"/>
            </a:endParaRPr>
          </a:p>
        </p:txBody>
      </p:sp>
      <p:sp>
        <p:nvSpPr>
          <p:cNvPr id="4099" name="Rectangle 2"/>
          <p:cNvSpPr>
            <a:spLocks noGrp="1" noChangeArrowheads="1"/>
          </p:cNvSpPr>
          <p:nvPr>
            <p:ph type="title"/>
          </p:nvPr>
        </p:nvSpPr>
        <p:spPr>
          <a:xfrm>
            <a:off x="396081" y="457202"/>
            <a:ext cx="7620000" cy="609598"/>
          </a:xfrm>
        </p:spPr>
        <p:txBody>
          <a:bodyPr/>
          <a:lstStyle/>
          <a:p>
            <a:pPr eaLnBrk="1" hangingPunct="1"/>
            <a:r>
              <a:rPr lang="en-US" altLang="en-US" sz="4000" b="1" dirty="0" smtClean="0">
                <a:solidFill>
                  <a:srgbClr val="FFC000"/>
                </a:solidFill>
                <a:latin typeface="Palatino Linotype" pitchFamily="18" charset="0"/>
              </a:rPr>
              <a:t/>
            </a:r>
            <a:br>
              <a:rPr lang="en-US" altLang="en-US" sz="4000" b="1" dirty="0" smtClean="0">
                <a:solidFill>
                  <a:srgbClr val="FFC000"/>
                </a:solidFill>
                <a:latin typeface="Palatino Linotype" pitchFamily="18" charset="0"/>
              </a:rPr>
            </a:br>
            <a:r>
              <a:rPr lang="en-US" altLang="en-US" sz="4000" b="1" dirty="0" smtClean="0">
                <a:solidFill>
                  <a:srgbClr val="FFC000"/>
                </a:solidFill>
                <a:latin typeface="Palatino Linotype" pitchFamily="18" charset="0"/>
              </a:rPr>
              <a:t/>
            </a:r>
            <a:br>
              <a:rPr lang="en-US" altLang="en-US" sz="4000" b="1" dirty="0" smtClean="0">
                <a:solidFill>
                  <a:srgbClr val="FFC000"/>
                </a:solidFill>
                <a:latin typeface="Palatino Linotype" pitchFamily="18" charset="0"/>
              </a:rPr>
            </a:br>
            <a:r>
              <a:rPr lang="en-US" altLang="en-US" sz="3600" b="1" dirty="0" smtClean="0">
                <a:solidFill>
                  <a:srgbClr val="FFC000"/>
                </a:solidFill>
                <a:latin typeface="Palatino Linotype" pitchFamily="18" charset="0"/>
              </a:rPr>
              <a:t>Resources</a:t>
            </a:r>
          </a:p>
        </p:txBody>
      </p:sp>
      <p:grpSp>
        <p:nvGrpSpPr>
          <p:cNvPr id="12" name="Group 11"/>
          <p:cNvGrpSpPr/>
          <p:nvPr/>
        </p:nvGrpSpPr>
        <p:grpSpPr>
          <a:xfrm>
            <a:off x="509588" y="0"/>
            <a:ext cx="7391400" cy="1141413"/>
            <a:chOff x="509588" y="0"/>
            <a:chExt cx="7391400" cy="1141413"/>
          </a:xfrm>
        </p:grpSpPr>
        <p:cxnSp>
          <p:nvCxnSpPr>
            <p:cNvPr id="13" name="Straight Connector 12"/>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14"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087721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lvl="1" indent="0" algn="ctr" eaLnBrk="1" hangingPunct="1">
              <a:buNone/>
              <a:defRPr/>
            </a:pPr>
            <a:r>
              <a:rPr lang="en-US" altLang="en-US" sz="3600" b="1" dirty="0" smtClean="0">
                <a:solidFill>
                  <a:srgbClr val="FFC000"/>
                </a:solidFill>
                <a:latin typeface="Palatino Linotype" pitchFamily="18" charset="0"/>
              </a:rPr>
              <a:t>Contact </a:t>
            </a:r>
            <a:r>
              <a:rPr lang="en-US" altLang="en-US" sz="3600" b="1" dirty="0">
                <a:solidFill>
                  <a:srgbClr val="FFC000"/>
                </a:solidFill>
                <a:latin typeface="Palatino Linotype" pitchFamily="18" charset="0"/>
              </a:rPr>
              <a:t>Information</a:t>
            </a:r>
            <a:endParaRPr lang="en-US" altLang="en-US" sz="3600" b="1" dirty="0">
              <a:solidFill>
                <a:schemeClr val="bg1"/>
              </a:solidFill>
              <a:latin typeface="Palatino Linotype" pitchFamily="18" charset="0"/>
            </a:endParaRPr>
          </a:p>
          <a:p>
            <a:pPr marL="0" indent="0" eaLnBrk="1" hangingPunct="1">
              <a:buNone/>
              <a:defRPr/>
            </a:pPr>
            <a:endParaRPr lang="en-US" altLang="en-US" sz="2400" b="1" dirty="0">
              <a:solidFill>
                <a:schemeClr val="bg1"/>
              </a:solidFill>
              <a:latin typeface="Palatino Linotype" pitchFamily="18" charset="0"/>
            </a:endParaRPr>
          </a:p>
          <a:p>
            <a:pPr lvl="1" eaLnBrk="1" hangingPunct="1">
              <a:defRPr/>
            </a:pPr>
            <a:r>
              <a:rPr lang="en-US" altLang="en-US" sz="2000" b="1" dirty="0">
                <a:solidFill>
                  <a:schemeClr val="bg1"/>
                </a:solidFill>
                <a:latin typeface="Palatino Linotype" pitchFamily="18" charset="0"/>
              </a:rPr>
              <a:t>Registration: </a:t>
            </a:r>
            <a:r>
              <a:rPr lang="en-US" altLang="en-US" sz="1600" b="1" dirty="0">
                <a:solidFill>
                  <a:schemeClr val="bg1"/>
                </a:solidFill>
                <a:latin typeface="Palatino Linotype" pitchFamily="18" charset="0"/>
              </a:rPr>
              <a:t>registration@doj.ca.gov</a:t>
            </a:r>
          </a:p>
          <a:p>
            <a:pPr lvl="1" eaLnBrk="1" hangingPunct="1">
              <a:defRPr/>
            </a:pPr>
            <a:r>
              <a:rPr lang="en-US" altLang="en-US" sz="2000" b="1" dirty="0">
                <a:solidFill>
                  <a:schemeClr val="bg1"/>
                </a:solidFill>
                <a:latin typeface="Palatino Linotype" pitchFamily="18" charset="0"/>
              </a:rPr>
              <a:t>Registration Renewal</a:t>
            </a:r>
            <a:r>
              <a:rPr lang="en-US" altLang="en-US" sz="1600" b="1" dirty="0">
                <a:solidFill>
                  <a:schemeClr val="bg1"/>
                </a:solidFill>
                <a:latin typeface="Palatino Linotype" pitchFamily="18" charset="0"/>
              </a:rPr>
              <a:t>:  rrf1@doj.ca.gov </a:t>
            </a:r>
          </a:p>
          <a:p>
            <a:pPr lvl="1" eaLnBrk="1" hangingPunct="1">
              <a:defRPr/>
            </a:pPr>
            <a:r>
              <a:rPr lang="en-US" altLang="en-US" sz="2000" b="1" dirty="0">
                <a:solidFill>
                  <a:schemeClr val="bg1"/>
                </a:solidFill>
                <a:latin typeface="Palatino Linotype" pitchFamily="18" charset="0"/>
              </a:rPr>
              <a:t>Delinquency</a:t>
            </a:r>
            <a:r>
              <a:rPr lang="en-US" altLang="en-US" sz="1600" b="1" dirty="0">
                <a:solidFill>
                  <a:schemeClr val="bg1"/>
                </a:solidFill>
                <a:latin typeface="Palatino Linotype" pitchFamily="18" charset="0"/>
              </a:rPr>
              <a:t>:  delinquency@doj.ca.gov</a:t>
            </a:r>
          </a:p>
          <a:p>
            <a:pPr lvl="1" eaLnBrk="1" hangingPunct="1">
              <a:defRPr/>
            </a:pPr>
            <a:r>
              <a:rPr lang="en-US" altLang="en-US" sz="2000" b="1" dirty="0">
                <a:solidFill>
                  <a:schemeClr val="bg1"/>
                </a:solidFill>
                <a:latin typeface="Palatino Linotype" pitchFamily="18" charset="0"/>
              </a:rPr>
              <a:t>Raffles</a:t>
            </a:r>
            <a:r>
              <a:rPr lang="en-US" altLang="en-US" sz="1600" b="1" dirty="0">
                <a:solidFill>
                  <a:schemeClr val="bg1"/>
                </a:solidFill>
                <a:latin typeface="Palatino Linotype" pitchFamily="18" charset="0"/>
              </a:rPr>
              <a:t>:  </a:t>
            </a:r>
            <a:r>
              <a:rPr lang="en-US" altLang="en-US" sz="1600" b="1" dirty="0" smtClean="0">
                <a:solidFill>
                  <a:schemeClr val="bg1"/>
                </a:solidFill>
                <a:latin typeface="Palatino Linotype" pitchFamily="18" charset="0"/>
                <a:hlinkClick r:id="rId2"/>
              </a:rPr>
              <a:t>raffles@doj.ca.gov</a:t>
            </a:r>
            <a:endParaRPr lang="en-US" altLang="en-US" sz="1600" b="1" dirty="0" smtClean="0">
              <a:solidFill>
                <a:schemeClr val="bg1"/>
              </a:solidFill>
              <a:latin typeface="Palatino Linotype" pitchFamily="18" charset="0"/>
            </a:endParaRPr>
          </a:p>
          <a:p>
            <a:pPr lvl="1" eaLnBrk="1" hangingPunct="1">
              <a:defRPr/>
            </a:pPr>
            <a:r>
              <a:rPr lang="en-US" altLang="en-US" sz="2000" b="1" dirty="0" smtClean="0">
                <a:solidFill>
                  <a:schemeClr val="bg1"/>
                </a:solidFill>
                <a:latin typeface="Palatino Linotype" pitchFamily="18" charset="0"/>
              </a:rPr>
              <a:t>Complaints</a:t>
            </a:r>
            <a:r>
              <a:rPr lang="en-US" altLang="en-US" sz="1600" b="1" dirty="0" smtClean="0">
                <a:solidFill>
                  <a:schemeClr val="bg1"/>
                </a:solidFill>
                <a:latin typeface="Palatino Linotype" pitchFamily="18" charset="0"/>
              </a:rPr>
              <a:t>:  </a:t>
            </a:r>
            <a:r>
              <a:rPr lang="en-US" altLang="en-US" sz="1600" b="1" dirty="0" smtClean="0">
                <a:solidFill>
                  <a:schemeClr val="bg1"/>
                </a:solidFill>
                <a:latin typeface="Palatino Linotype" pitchFamily="18" charset="0"/>
                <a:hlinkClick r:id="rId3"/>
              </a:rPr>
              <a:t>complaints@doj.ca.gov</a:t>
            </a:r>
            <a:endParaRPr lang="en-US" altLang="en-US" sz="1600" b="1" dirty="0" smtClean="0">
              <a:solidFill>
                <a:schemeClr val="bg1"/>
              </a:solidFill>
              <a:latin typeface="Palatino Linotype" pitchFamily="18" charset="0"/>
            </a:endParaRPr>
          </a:p>
          <a:p>
            <a:pPr lvl="1" eaLnBrk="1" hangingPunct="1">
              <a:defRPr/>
            </a:pPr>
            <a:r>
              <a:rPr lang="en-US" altLang="en-US" sz="2000" b="1" dirty="0" smtClean="0">
                <a:solidFill>
                  <a:schemeClr val="bg1"/>
                </a:solidFill>
                <a:latin typeface="Palatino Linotype" pitchFamily="18" charset="0"/>
              </a:rPr>
              <a:t>Legal </a:t>
            </a:r>
            <a:r>
              <a:rPr lang="en-US" altLang="en-US" sz="2000" b="1" dirty="0" smtClean="0">
                <a:solidFill>
                  <a:schemeClr val="bg1"/>
                </a:solidFill>
                <a:latin typeface="Palatino Linotype" pitchFamily="18" charset="0"/>
              </a:rPr>
              <a:t>Contact Information</a:t>
            </a:r>
            <a:r>
              <a:rPr lang="en-US" altLang="en-US" sz="1600" b="1" dirty="0" smtClean="0">
                <a:solidFill>
                  <a:schemeClr val="bg1"/>
                </a:solidFill>
                <a:latin typeface="Palatino Linotype" pitchFamily="18" charset="0"/>
              </a:rPr>
              <a:t>:  </a:t>
            </a:r>
          </a:p>
          <a:p>
            <a:pPr lvl="2" eaLnBrk="1" hangingPunct="1">
              <a:defRPr/>
            </a:pPr>
            <a:r>
              <a:rPr lang="en-US" altLang="en-US" sz="1200" b="1" dirty="0">
                <a:solidFill>
                  <a:schemeClr val="bg1"/>
                </a:solidFill>
                <a:latin typeface="Palatino Linotype" pitchFamily="18" charset="0"/>
                <a:hlinkClick r:id="rId4"/>
              </a:rPr>
              <a:t>https://</a:t>
            </a:r>
            <a:r>
              <a:rPr lang="en-US" altLang="en-US" sz="1200" b="1" dirty="0" smtClean="0">
                <a:solidFill>
                  <a:schemeClr val="bg1"/>
                </a:solidFill>
                <a:latin typeface="Palatino Linotype" pitchFamily="18" charset="0"/>
                <a:hlinkClick r:id="rId4"/>
              </a:rPr>
              <a:t>oag.ca.gov/charities/contact-ex-parte-probate-form</a:t>
            </a:r>
            <a:endParaRPr lang="en-US" altLang="en-US" sz="1200" b="1" dirty="0" smtClean="0">
              <a:solidFill>
                <a:schemeClr val="bg1"/>
              </a:solidFill>
              <a:latin typeface="Palatino Linotype" pitchFamily="18" charset="0"/>
            </a:endParaRPr>
          </a:p>
          <a:p>
            <a:pPr marL="914400" lvl="2" indent="0" eaLnBrk="1" hangingPunct="1">
              <a:buNone/>
              <a:defRPr/>
            </a:pPr>
            <a:r>
              <a:rPr lang="en-US" altLang="en-US" sz="1200" b="1" dirty="0" smtClean="0">
                <a:solidFill>
                  <a:schemeClr val="bg1"/>
                </a:solidFill>
                <a:latin typeface="Palatino Linotype" pitchFamily="18" charset="0"/>
              </a:rPr>
              <a:t>	Filings can be transmitted electronically to: </a:t>
            </a:r>
          </a:p>
          <a:p>
            <a:pPr lvl="2" eaLnBrk="1" hangingPunct="1">
              <a:defRPr/>
            </a:pPr>
            <a:r>
              <a:rPr lang="en-US" altLang="en-US" sz="1200" b="1" dirty="0" smtClean="0">
                <a:solidFill>
                  <a:schemeClr val="bg1"/>
                </a:solidFill>
                <a:latin typeface="Palatino Linotype" pitchFamily="18" charset="0"/>
              </a:rPr>
              <a:t>Supervising Deputy Attorney General Elizabeth Kim for Probate Petitions in NorCal</a:t>
            </a:r>
          </a:p>
          <a:p>
            <a:pPr lvl="2" eaLnBrk="1" hangingPunct="1">
              <a:defRPr/>
            </a:pPr>
            <a:r>
              <a:rPr lang="en-US" altLang="en-US" sz="1200" b="1" dirty="0" smtClean="0">
                <a:solidFill>
                  <a:schemeClr val="bg1"/>
                </a:solidFill>
                <a:latin typeface="Palatino Linotype" pitchFamily="18" charset="0"/>
              </a:rPr>
              <a:t>Supervising Deputy Attorney General James Toma for Probate Petitions in SoCal</a:t>
            </a:r>
            <a:endParaRPr lang="en-US" altLang="en-US" sz="1200" b="1" dirty="0">
              <a:solidFill>
                <a:schemeClr val="bg1"/>
              </a:solidFill>
              <a:latin typeface="Palatino Linotype" pitchFamily="18" charset="0"/>
            </a:endParaRPr>
          </a:p>
          <a:p>
            <a:endParaRPr lang="en-US" dirty="0"/>
          </a:p>
        </p:txBody>
      </p:sp>
      <p:grpSp>
        <p:nvGrpSpPr>
          <p:cNvPr id="4" name="Group 3"/>
          <p:cNvGrpSpPr/>
          <p:nvPr/>
        </p:nvGrpSpPr>
        <p:grpSpPr>
          <a:xfrm>
            <a:off x="510381" y="176212"/>
            <a:ext cx="7391400" cy="1271588"/>
            <a:chOff x="509588" y="0"/>
            <a:chExt cx="7391400" cy="1141413"/>
          </a:xfrm>
        </p:grpSpPr>
        <p:cxnSp>
          <p:nvCxnSpPr>
            <p:cNvPr id="5" name="Straight Connector 4"/>
            <p:cNvCxnSpPr/>
            <p:nvPr/>
          </p:nvCxnSpPr>
          <p:spPr bwMode="auto">
            <a:xfrm>
              <a:off x="509588" y="570706"/>
              <a:ext cx="7391400" cy="0"/>
            </a:xfrm>
            <a:prstGeom prst="line">
              <a:avLst/>
            </a:prstGeom>
            <a:ln w="152400" cmpd="tri">
              <a:solidFill>
                <a:srgbClr val="FFC000">
                  <a:alpha val="81000"/>
                </a:srgbClr>
              </a:solidFill>
            </a:ln>
            <a:effectLst>
              <a:glow rad="127000">
                <a:schemeClr val="accent1">
                  <a:alpha val="0"/>
                </a:schemeClr>
              </a:glow>
              <a:outerShdw blurRad="50800" dist="50800" dir="5400000" algn="ctr" rotWithShape="0">
                <a:srgbClr val="000000"/>
              </a:outerShdw>
            </a:effectLst>
          </p:spPr>
          <p:style>
            <a:lnRef idx="1">
              <a:schemeClr val="accent1"/>
            </a:lnRef>
            <a:fillRef idx="0">
              <a:schemeClr val="accent1"/>
            </a:fillRef>
            <a:effectRef idx="0">
              <a:schemeClr val="accent1"/>
            </a:effectRef>
            <a:fontRef idx="minor">
              <a:schemeClr val="tx1"/>
            </a:fontRef>
          </p:style>
        </p:cxnSp>
        <p:pic>
          <p:nvPicPr>
            <p:cNvPr id="6"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33788" y="0"/>
              <a:ext cx="1143000"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75892613"/>
      </p:ext>
    </p:extLst>
  </p:cSld>
  <p:clrMapOvr>
    <a:masterClrMapping/>
  </p:clrMapOvr>
  <p:transition spd="med">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19565</TotalTime>
  <Words>1598</Words>
  <Application>Microsoft Office PowerPoint</Application>
  <PresentationFormat>Custom</PresentationFormat>
  <Paragraphs>156</Paragraphs>
  <Slides>18</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Palatino Linotype</vt:lpstr>
      <vt:lpstr>Times New Roman</vt:lpstr>
      <vt:lpstr>Default Design</vt:lpstr>
      <vt:lpstr>California attorney general’s supervision and enforcement actions against charities and fundraisers  </vt:lpstr>
      <vt:lpstr>AG Has Primary Responsibility  to Oversee Charities &amp; Charitable Solicitation</vt:lpstr>
      <vt:lpstr>AG’s Charitable Trusts Section </vt:lpstr>
      <vt:lpstr> Registration and Annual Reporting by Charities   </vt:lpstr>
      <vt:lpstr>Registration and Annual Reporting by Fundraisers   </vt:lpstr>
      <vt:lpstr>Raffle Registration    </vt:lpstr>
      <vt:lpstr> Enforcement Actions</vt:lpstr>
      <vt:lpstr> Types of Enforcement</vt:lpstr>
      <vt:lpstr>  Civil Enforcement Actions</vt:lpstr>
      <vt:lpstr>  Civil Enforcement Actions</vt:lpstr>
      <vt:lpstr> Probate Enforcement Actions</vt:lpstr>
      <vt:lpstr> Administrative Enforcement Actions</vt:lpstr>
      <vt:lpstr> Registry Data</vt:lpstr>
      <vt:lpstr>PowerPoint Presentation</vt:lpstr>
      <vt:lpstr>Transactions Requiring Notice to Attorney General or Consent</vt:lpstr>
      <vt:lpstr>Transactions Requiring Notice to Attorney General or Consent</vt:lpstr>
      <vt:lpstr>  Resources</vt:lpstr>
      <vt:lpstr>PowerPoint Presentation</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Labor Racketeering and Fraud Investigations</dc:title>
  <dc:creator>alwh301</dc:creator>
  <cp:lastModifiedBy>Tania Ibanez</cp:lastModifiedBy>
  <cp:revision>449</cp:revision>
  <cp:lastPrinted>2016-05-06T22:05:23Z</cp:lastPrinted>
  <dcterms:created xsi:type="dcterms:W3CDTF">2009-09-11T17:51:20Z</dcterms:created>
  <dcterms:modified xsi:type="dcterms:W3CDTF">2019-03-18T22:19:09Z</dcterms:modified>
</cp:coreProperties>
</file>